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3" r:id="rId3"/>
    <p:sldId id="258" r:id="rId4"/>
    <p:sldId id="259" r:id="rId5"/>
    <p:sldId id="31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260" r:id="rId4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5A7"/>
    <a:srgbClr val="D6EBEE"/>
    <a:srgbClr val="F24056"/>
    <a:srgbClr val="FEA812"/>
    <a:srgbClr val="BF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11" autoAdjust="0"/>
  </p:normalViewPr>
  <p:slideViewPr>
    <p:cSldViewPr snapToGrid="0">
      <p:cViewPr varScale="1">
        <p:scale>
          <a:sx n="70" d="100"/>
          <a:sy n="70" d="100"/>
        </p:scale>
        <p:origin x="1094" y="62"/>
      </p:cViewPr>
      <p:guideLst>
        <p:guide orient="horz" pos="2137"/>
        <p:guide pos="3840"/>
        <p:guide pos="7287"/>
        <p:guide orient="horz" pos="41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6AFA9A-7D3E-42CC-927E-F23DCCD6D484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2026年5月26日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1311F18-D970-4D7B-B098-1E7546817641}" type="datetime2">
              <a:rPr lang="zh-TW" altLang="en-US" smtClean="0"/>
              <a:pPr/>
              <a:t>2026年5月26日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2674CE4-FBD8-4481-AEFB-CA53E599A7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88DA9-CFE5-4F7A-955E-1BCF40922B5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1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0" name="Google Shape;65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44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6EC2C-D77E-7C45-45D1-86B338B6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FF01952-A51E-AAE3-F89D-A5CE15E4F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03C2DCA-9E86-5C02-D917-07334172D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ED1D03-8DCC-2848-6402-7A56CFD69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8DA9-CFE5-4F7A-955E-1BCF40922B5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53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01A522E-DBE9-5771-EAD0-76BC05EF3618}"/>
              </a:ext>
            </a:extLst>
          </p:cNvPr>
          <p:cNvSpPr/>
          <p:nvPr userDrawn="1"/>
        </p:nvSpPr>
        <p:spPr>
          <a:xfrm>
            <a:off x="0" y="-51365"/>
            <a:ext cx="12192000" cy="7019324"/>
          </a:xfrm>
          <a:prstGeom prst="rect">
            <a:avLst/>
          </a:prstGeom>
          <a:solidFill>
            <a:srgbClr val="ECF6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FE5576B-9220-6547-746A-51630DC73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4450868-3DF5-4783-077B-21766573B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684A12-FE7A-D99A-A183-53F3FBD9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E668D0-EA77-25FB-BE26-81762386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49BEDF-F4C7-212A-0708-81B847C4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636C0A6-4A5C-AE92-33F2-C2B8FF49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E0AC752-7068-2F85-1AAB-D835D6A4D9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DA7467-3467-D320-7943-B61A7190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CC2F28-2ABB-8A3B-6BD2-DD0C4528C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31F546-BBE0-A16D-B311-E9D52C8F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F233A0-284E-366A-6816-E25185BF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3B13A3-1A42-F45C-D098-8BF3823B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C93929-3687-C13E-6B81-B04050BFE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5F81635-D9C9-99FC-8530-0E13073F0E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6EF367D-0D88-24BA-44C5-46AFD95D3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B92B9E-6A64-B619-EB70-F416655EC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A97F18-EE13-74EE-A8D7-E3C4BC81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3090B4-B1A9-FF67-023A-FE91AE60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609F4E-F1D0-B05A-B64C-1575611D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8927AA8-4971-7000-422A-5691420D0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FE272A3-F640-475B-DAF0-4B0781421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EA1273-6A01-0C2E-609D-51C43E0C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869"/>
            <a:ext cx="10515600" cy="1325563"/>
          </a:xfrm>
        </p:spPr>
        <p:txBody>
          <a:bodyPr>
            <a:normAutofit/>
          </a:bodyPr>
          <a:lstStyle>
            <a:lvl1pPr>
              <a:defRPr kumimoji="0" lang="zh-TW" alt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C6B234-C522-5DA8-CC3C-44768A9E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23F788-FFE7-D353-81BB-EC455779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F9ECA7-D665-AB4E-8420-88A0E87A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CDEB6-80F5-09F7-5D60-19DC1CE3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B20E0C-C36B-2F94-7F94-02278E333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0488962-56A0-CEDC-3E09-660BC26EE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0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BFAC64-C792-1D72-DEBC-AE28C243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75C95E-9910-4153-EBAD-EB18FD3A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B72958-0588-0731-E7B7-7CDD6CD7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AECF9C-8BFA-7C26-0660-CECCCF9C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91FE33-E7DB-EB53-34D6-0E4FBAC3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C198C7-12C4-297B-3F4D-DC94C233C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9A28BAC-4CE9-FB55-2D6C-95759430A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EBA2D-1783-48F5-D920-24631631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FF7729-7076-3476-D11F-4BA5DC5A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F0AFCF-E495-4189-2C46-BD3F7B01E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98D2C8-4A90-FE96-98DF-7ED2A6DF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05B834-D88F-D146-58E2-1129CA04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33B203-26B1-6A98-98F5-102C3A9C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B3443BF-776E-15B6-1115-55CB87467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C2D52F2-0D1A-7C4D-2F3B-533F9DB8D8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5A720A-E5B1-85F6-CF41-0F7656ED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61EEF3-76FF-F9FB-C934-0165C084A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22B000-6DED-2DC6-3335-F217A2891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658329-393E-F1E6-A87B-0230160A9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C53CFF3-72D0-7F50-BFE8-DD439F637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9FB7761-75EC-DE77-5A75-EE362251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40012AE-5B99-A11A-B659-8723CE00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4CB53DF-0BC1-9839-B95E-05D7031E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411F7B7-F3BA-B9EA-07BA-C7DDEA4E6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EA9676D-2134-B215-76AA-2D8468386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8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389807-BCAF-F692-DC2E-145E36AB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688"/>
            <a:ext cx="10515600" cy="1325563"/>
          </a:xfrm>
        </p:spPr>
        <p:txBody>
          <a:bodyPr/>
          <a:lstStyle>
            <a:lvl1pPr>
              <a:defRPr lang="zh-TW" alt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312E35-B61B-A650-8B06-9A50A102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96D27AC-A59C-5501-9F2F-54CDDA64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F61CDB-FB50-C280-5AA6-3803CB80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581E81-A9FA-6AAC-D0EC-EB8FA08B1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F939684-8460-5250-1E43-2EAB1789C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70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DC8FD98-67BF-A851-44E4-E7CE72E0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256957E-1ECC-C611-CF6D-9816DC52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A1F45A-9C80-D8DF-471C-6DCAD48C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E3C1B8-085E-72B8-84D9-24ADC57ED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A243D3C-6C83-FE33-E900-92A027ED2B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8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4BC3CC-8565-1139-9D02-11E3F2A1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DFBB4C-7872-D2EB-6125-B422AB9D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DC5F76-A60B-8931-83C1-A2ECC37C3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57682B-B9F3-2C74-0516-82D6D07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E4CBAA-208F-49D7-2201-0246C5C4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163247-960E-25FD-E285-CE02CDB0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B9BDD2-BFB0-BFC8-37DD-49E4D2A15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9167634-60DF-3ACB-907E-17FCB1C00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DCA4F-83F0-DABC-00C2-149CA63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45E7EBF-B3FC-0906-1FB5-ED251A674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5F88E5-BE60-590C-974F-6008701FF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D82B675-867B-D557-0479-FF700984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94D9-6918-4E4B-B0A3-11E84093E7AB}" type="datetimeFigureOut">
              <a:rPr lang="zh-TW" altLang="en-US" smtClean="0"/>
              <a:t>2026/5/26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D9CCB2-FC4C-1578-E4F1-7AB77F6D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D2E365-90E2-41B9-3F3D-5AA70352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3912-F25F-4E4F-A69C-8FC2A35107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060A9D7-63CA-7363-AF73-BE1EBECB2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36" y="0"/>
            <a:ext cx="2519464" cy="6203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DEC1D17-57DA-2601-0708-20F514174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" y="-51365"/>
            <a:ext cx="2947258" cy="7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651130C-21F2-B8B6-B87C-A6D57A8D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287E58-32D3-A932-1A43-90D6EAB8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31AAC6-CA0F-5D4F-EB1F-2E10E7CB2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A694D9-6918-4E4B-B0A3-11E84093E7AB}" type="datetimeFigureOut">
              <a:rPr lang="zh-TW" altLang="en-US" smtClean="0"/>
              <a:pPr/>
              <a:t>2026/5/26</a:t>
            </a:fld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74C1A6-9F5D-BBD4-4FB5-398BA8840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3A78E4-AF6E-E04F-471B-F35BE99AF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134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4353912-F25F-4E4F-A69C-8FC2A35107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79ACF85-0398-4E7C-8F65-CF779BF54F9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77416012"/>
              </p:ext>
            </p:extLst>
          </p:nvPr>
        </p:nvGraphicFramePr>
        <p:xfrm>
          <a:off x="-547914" y="0"/>
          <a:ext cx="471714" cy="22250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71714">
                  <a:extLst>
                    <a:ext uri="{9D8B030D-6E8A-4147-A177-3AD203B41FA5}">
                      <a16:colId xmlns:a16="http://schemas.microsoft.com/office/drawing/2014/main" val="339961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2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1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7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8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4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3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8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3A5A7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058137B0-1406-FE55-38A1-93FD51E60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2" r="29635" b="85552"/>
          <a:stretch>
            <a:fillRect/>
          </a:stretch>
        </p:blipFill>
        <p:spPr>
          <a:xfrm rot="2962924">
            <a:off x="649460" y="1424440"/>
            <a:ext cx="929848" cy="11597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0E7D2B0-FA0B-8D1F-74FA-1B0ADAE2D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5" r="2971"/>
          <a:stretch>
            <a:fillRect/>
          </a:stretch>
        </p:blipFill>
        <p:spPr>
          <a:xfrm>
            <a:off x="9770981" y="5727063"/>
            <a:ext cx="2394016" cy="11597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F485EF9-5289-2321-E85A-12127E557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8" y="1202332"/>
            <a:ext cx="4632107" cy="126929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E56D5A5-80EA-C667-90FD-2418CB6361D4}"/>
              </a:ext>
            </a:extLst>
          </p:cNvPr>
          <p:cNvSpPr txBox="1"/>
          <p:nvPr/>
        </p:nvSpPr>
        <p:spPr>
          <a:xfrm>
            <a:off x="855623" y="2729211"/>
            <a:ext cx="10480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A81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EA81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POE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A81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策略建構內容導向的雙語自然探究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A81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課程：以「水的三態」為例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0863927C-7D44-A454-3249-4DF3D8A0DDF3}"/>
              </a:ext>
            </a:extLst>
          </p:cNvPr>
          <p:cNvGrpSpPr/>
          <p:nvPr/>
        </p:nvGrpSpPr>
        <p:grpSpPr>
          <a:xfrm>
            <a:off x="3035538" y="4663309"/>
            <a:ext cx="6441837" cy="1704684"/>
            <a:chOff x="3477632" y="3913456"/>
            <a:chExt cx="5649459" cy="1704684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44860077-871C-3D0D-1259-2469849C8A04}"/>
                </a:ext>
              </a:extLst>
            </p:cNvPr>
            <p:cNvSpPr/>
            <p:nvPr/>
          </p:nvSpPr>
          <p:spPr>
            <a:xfrm>
              <a:off x="3477632" y="3913456"/>
              <a:ext cx="5649459" cy="853087"/>
            </a:xfrm>
            <a:prstGeom prst="roundRect">
              <a:avLst/>
            </a:prstGeom>
            <a:solidFill>
              <a:srgbClr val="F240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F03CC0F-498B-0688-41F4-10901BD3E834}"/>
                </a:ext>
              </a:extLst>
            </p:cNvPr>
            <p:cNvSpPr txBox="1"/>
            <p:nvPr/>
          </p:nvSpPr>
          <p:spPr>
            <a:xfrm>
              <a:off x="3654915" y="3986924"/>
              <a:ext cx="5294893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文藻外語大學師資</a:t>
              </a:r>
              <a:r>
                <a:rPr lang="zh-TW" altLang="en-US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培育中心 丁信中 教授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lvl="0" algn="ctr"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高雄市大寮區中庄</a:t>
              </a:r>
              <a:r>
                <a:rPr lang="zh-TW" altLang="en-US" sz="20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國民</a:t>
              </a:r>
              <a:r>
                <a:rPr lang="zh-TW" altLang="en-US" sz="20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小學 陳宜徽 老師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7AD1A50F-A9F1-8022-B590-F3BA64C98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9" b="86700"/>
          <a:stretch>
            <a:fillRect/>
          </a:stretch>
        </p:blipFill>
        <p:spPr>
          <a:xfrm>
            <a:off x="11243600" y="2004322"/>
            <a:ext cx="628305" cy="677918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5A081872-36F5-7651-3365-EE7EBBD23140}"/>
              </a:ext>
            </a:extLst>
          </p:cNvPr>
          <p:cNvGrpSpPr/>
          <p:nvPr/>
        </p:nvGrpSpPr>
        <p:grpSpPr>
          <a:xfrm>
            <a:off x="-26976" y="4562595"/>
            <a:ext cx="3207056" cy="2379369"/>
            <a:chOff x="-26976" y="4585745"/>
            <a:chExt cx="3207056" cy="237936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87372BA-127D-52B6-FDF7-6C56660AA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72" t="2820" b="47005"/>
            <a:stretch>
              <a:fillRect/>
            </a:stretch>
          </p:blipFill>
          <p:spPr>
            <a:xfrm>
              <a:off x="-26976" y="4585745"/>
              <a:ext cx="1222027" cy="123799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BFDF0B0-3A2A-E80E-7BEF-D9183DAF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43" r="38050" b="85552"/>
            <a:stretch>
              <a:fillRect/>
            </a:stretch>
          </p:blipFill>
          <p:spPr>
            <a:xfrm>
              <a:off x="1" y="5805350"/>
              <a:ext cx="1195050" cy="1159764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A8E28611-F108-5014-D94A-D85AF062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3" r="11015" b="85552"/>
            <a:stretch>
              <a:fillRect/>
            </a:stretch>
          </p:blipFill>
          <p:spPr>
            <a:xfrm>
              <a:off x="1184891" y="5802659"/>
              <a:ext cx="1995189" cy="1159764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776B1FB-EBFB-2C48-F841-A3047486A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03299"/>
              </p:ext>
            </p:extLst>
          </p:nvPr>
        </p:nvGraphicFramePr>
        <p:xfrm>
          <a:off x="-547914" y="0"/>
          <a:ext cx="471714" cy="22250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71714">
                  <a:extLst>
                    <a:ext uri="{9D8B030D-6E8A-4147-A177-3AD203B41FA5}">
                      <a16:colId xmlns:a16="http://schemas.microsoft.com/office/drawing/2014/main" val="339961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2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1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7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8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4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3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0"/>
    </mc:Choice>
    <mc:Fallback xmlns="">
      <p:transition spd="slow" advTm="266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/>
        </p:nvSpPr>
        <p:spPr>
          <a:xfrm>
            <a:off x="609600" y="44631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805542" y="1359153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一、教學理念基礎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925284" y="1975107"/>
            <a:ext cx="101491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CLIL 雙語教學理念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1266186" y="2375217"/>
            <a:ext cx="9936479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由Coyle et al.(2010)提出，強調透過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學科內容的學習(Content)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來促進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語言發展(Communication)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 並兼顧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認知(Cognition)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與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文化(Culture)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四個面向。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教師需可以設計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語言輸入(input)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與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輸出(output)任務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，使學生能在真實、有意義的脈絡中使用目標語學習科學概念。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POE 策略可作為CLIL在科學領域的具體實踐途徑，使內容、語言、思考與文化能整合運作。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2" name="Google Shape;292;p10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609600" y="40277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805542" y="1337382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一、教學理念基礎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805542" y="1916067"/>
            <a:ext cx="101491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CLIL 雙語教學理念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756643" y="2573805"/>
            <a:ext cx="5339357" cy="18562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302" name="Google Shape;302;p11"/>
          <p:cNvGrpSpPr/>
          <p:nvPr/>
        </p:nvGrpSpPr>
        <p:grpSpPr>
          <a:xfrm>
            <a:off x="531287" y="2527467"/>
            <a:ext cx="3278714" cy="461665"/>
            <a:chOff x="470326" y="2629067"/>
            <a:chExt cx="3750449" cy="461665"/>
          </a:xfrm>
        </p:grpSpPr>
        <p:sp>
          <p:nvSpPr>
            <p:cNvPr id="303" name="Google Shape;303;p1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Content(內容)</a:t>
              </a:r>
              <a:endParaRPr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305" name="Google Shape;305;p11"/>
          <p:cNvSpPr/>
          <p:nvPr/>
        </p:nvSpPr>
        <p:spPr>
          <a:xfrm>
            <a:off x="6096000" y="2573805"/>
            <a:ext cx="5339357" cy="18562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6096000" y="4430085"/>
            <a:ext cx="5339357" cy="18562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756642" y="4430410"/>
            <a:ext cx="5339357" cy="18562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308" name="Google Shape;308;p11"/>
          <p:cNvGrpSpPr/>
          <p:nvPr/>
        </p:nvGrpSpPr>
        <p:grpSpPr>
          <a:xfrm>
            <a:off x="531287" y="4410993"/>
            <a:ext cx="3278714" cy="461665"/>
            <a:chOff x="470326" y="2629067"/>
            <a:chExt cx="3750449" cy="461665"/>
          </a:xfrm>
        </p:grpSpPr>
        <p:sp>
          <p:nvSpPr>
            <p:cNvPr id="309" name="Google Shape;309;p1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Communication(溝通)</a:t>
              </a:r>
              <a:endParaRPr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311" name="Google Shape;311;p11"/>
          <p:cNvSpPr txBox="1"/>
          <p:nvPr/>
        </p:nvSpPr>
        <p:spPr>
          <a:xfrm>
            <a:off x="908385" y="3091022"/>
            <a:ext cx="52076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聚焦於探討物質狀態改變的條件與能量變化，引導學生理解粒子運動模型及狀態轉換的科學原理。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900511" y="4974530"/>
            <a:ext cx="482809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透過設計科學句型(如When heated, water changes from liquid to gas.)、關鍵詞彙表與句型框架，支援學生以英語描述觀察現象、提出假設與進行解釋。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313" name="Google Shape;313;p11"/>
          <p:cNvGrpSpPr/>
          <p:nvPr/>
        </p:nvGrpSpPr>
        <p:grpSpPr>
          <a:xfrm>
            <a:off x="8384967" y="2537627"/>
            <a:ext cx="3278714" cy="461665"/>
            <a:chOff x="470326" y="2629067"/>
            <a:chExt cx="3750449" cy="461665"/>
          </a:xfrm>
        </p:grpSpPr>
        <p:sp>
          <p:nvSpPr>
            <p:cNvPr id="314" name="Google Shape;314;p1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Cognition(認知)</a:t>
              </a:r>
              <a:endParaRPr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8384967" y="4409022"/>
            <a:ext cx="3278714" cy="461665"/>
            <a:chOff x="470326" y="2629067"/>
            <a:chExt cx="3750449" cy="461665"/>
          </a:xfrm>
        </p:grpSpPr>
        <p:sp>
          <p:nvSpPr>
            <p:cNvPr id="317" name="Google Shape;317;p1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Culture(文化)</a:t>
              </a:r>
              <a:endParaRPr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319" name="Google Shape;319;p11"/>
          <p:cNvSpPr txBox="1"/>
          <p:nvPr/>
        </p:nvSpPr>
        <p:spPr>
          <a:xfrm>
            <a:off x="6281911" y="3091022"/>
            <a:ext cx="52076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引導學生透過POE 活動歷程進行假設、驗證與推論，促使其在觀察結果與預測落差間進行思考與概念建構。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20" name="Google Shape;320;p11"/>
          <p:cNvSpPr txBox="1"/>
          <p:nvPr/>
        </p:nvSpPr>
        <p:spPr>
          <a:xfrm>
            <a:off x="6281911" y="4974530"/>
            <a:ext cx="520760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鼓勵學生連結生活經驗與文化脈絡，例如探討不同文化中對冰、雪或水蒸氣現象的命名與應用，培養對自然現象多元觀點的理解與尊重。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4259970" y="4212848"/>
            <a:ext cx="3803808" cy="46166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3968103" y="4242698"/>
            <a:ext cx="43670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CLIL 的四個面向之具體實踐策略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3" name="Google Shape;323;p11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/>
          <p:nvPr/>
        </p:nvSpPr>
        <p:spPr>
          <a:xfrm>
            <a:off x="609600" y="38099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805542" y="1304724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二、 教學設計目標與核心能力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3286397" y="1991701"/>
            <a:ext cx="8296003" cy="128438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理解水的三態(固體、液體、氣體)及其狀態變化的條件與能量轉換原理。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能以觀察、紀錄與解釋方式進行實驗，培養以證據支持推論的能力。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能連結生活經驗，理解水在不同環境下的變化現象，如融化、蒸發等。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805542" y="2320907"/>
            <a:ext cx="2354218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(一) 自然科學面向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805542" y="5151938"/>
            <a:ext cx="2354218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(二) 語言學習面向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3286397" y="4008546"/>
            <a:ext cx="8296004" cy="268689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核心詞彙(Vocabulary) ： solid(固體) 、liquid(液體) 、gas(氣體) 、melt(融化) 、freeze(凝固) 、evaporate(蒸發) 、condense(凝結)、heat(加熱)、cool(冷卻)、change(改變)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重點句型(Sentence Patterns)：A. It is a solid/liquid/gas.  B. It melts when it is heated. C. Water changes from liquid to gas. D. It freezes when it’s cold.  E. I think the ice will melt because it’s warm. 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5" name="Google Shape;335;p12"/>
          <p:cNvSpPr txBox="1"/>
          <p:nvPr/>
        </p:nvSpPr>
        <p:spPr>
          <a:xfrm>
            <a:off x="3393440" y="3659534"/>
            <a:ext cx="46344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習得並正確使用核心科學詞彙與句型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/>
          <p:nvPr/>
        </p:nvSpPr>
        <p:spPr>
          <a:xfrm>
            <a:off x="609600" y="43542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805542" y="1413580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二、 教學設計目標與核心能力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3286397" y="5114243"/>
            <a:ext cx="8296004" cy="93437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I think… / Maybe it will… / It will not change because…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I see… / It changed because… / Then it became…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45" name="Google Shape;345;p13"/>
          <p:cNvSpPr txBox="1"/>
          <p:nvPr/>
        </p:nvSpPr>
        <p:spPr>
          <a:xfrm>
            <a:off x="805542" y="5073601"/>
            <a:ext cx="2354218" cy="1015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(三) 透過小組討論與簡報活動進行英語表達與推論整合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805542" y="2977336"/>
            <a:ext cx="2354218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(二) 語言學習面向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3286397" y="2342305"/>
            <a:ext cx="8296004" cy="216684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觀察紀錄句型範例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A. The ice melted.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B. It became water.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C. The water was hot.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D. Water went up into the air.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E. Water drops were on the bottle.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F. It changed because of heat.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" name="Google Shape;348;p13"/>
          <p:cNvSpPr txBox="1"/>
          <p:nvPr/>
        </p:nvSpPr>
        <p:spPr>
          <a:xfrm>
            <a:off x="3387996" y="1971600"/>
            <a:ext cx="517778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以簡單英文進行觀察紀錄與實驗報告撰寫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9" name="Google Shape;349;p13"/>
          <p:cNvSpPr txBox="1"/>
          <p:nvPr/>
        </p:nvSpPr>
        <p:spPr>
          <a:xfrm>
            <a:off x="3387996" y="4721916"/>
            <a:ext cx="80216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提供「句型提示卡」與「口語起始句(sentence starters)」支援輸出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0" name="Google Shape;350;p13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/>
          <p:nvPr/>
        </p:nvSpPr>
        <p:spPr>
          <a:xfrm>
            <a:off x="609600" y="39188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805542" y="1261180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三、課程設計架構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58" name="Google Shape;358;p14"/>
          <p:cNvSpPr txBox="1"/>
          <p:nvPr/>
        </p:nvSpPr>
        <p:spPr>
          <a:xfrm>
            <a:off x="6671516" y="885807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9" name="Google Shape;359;p14"/>
          <p:cNvSpPr txBox="1"/>
          <p:nvPr/>
        </p:nvSpPr>
        <p:spPr>
          <a:xfrm>
            <a:off x="805542" y="1839226"/>
            <a:ext cx="107768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本課程設計為期兩週，每週兩節雙語自然課，課程主軸依據POE 策略進行設計，整體流程如下：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0" name="Google Shape;3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500" y="2263375"/>
            <a:ext cx="8878838" cy="43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4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"/>
          <p:cNvSpPr txBox="1"/>
          <p:nvPr/>
        </p:nvSpPr>
        <p:spPr>
          <a:xfrm>
            <a:off x="609600" y="402765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" name="Google Shape;368;p15"/>
          <p:cNvSpPr txBox="1"/>
          <p:nvPr/>
        </p:nvSpPr>
        <p:spPr>
          <a:xfrm>
            <a:off x="805542" y="1380921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四、語言與學科整合設計原則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6671516" y="885807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0" name="Google Shape;370;p15"/>
          <p:cNvSpPr txBox="1"/>
          <p:nvPr/>
        </p:nvSpPr>
        <p:spPr>
          <a:xfrm>
            <a:off x="805542" y="1932735"/>
            <a:ext cx="638556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明確語言目標與內容目標同步設計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1" name="Google Shape;371;p15"/>
          <p:cNvSpPr txBox="1"/>
          <p:nvPr/>
        </p:nvSpPr>
        <p:spPr>
          <a:xfrm>
            <a:off x="3420325" y="2515476"/>
            <a:ext cx="7833900" cy="2769949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1. 內容目標(Content)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認識水的三態(solid, liquid, gas)及其特徵。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了解溫度改變與三態轉換的關係(融化、蒸發、凝結等)。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2. 語言目標(Language)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能使用水的三態核心詞彙(ice, water, steam, melt, freeze, evaporate)。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marR="0" lvl="1" indent="-174625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能以英語描述狀態改變流程(如The ice melts. Then it becomes water.)。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能在Explain 階段使用因果句型(because / so)進行簡易科學解釋。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3420325" y="5285425"/>
            <a:ext cx="7833900" cy="1354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1. 口語輸出任務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“The ice melted. It melted because it was warm.”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marR="0" lvl="0" indent="-268288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2. 教師明確示範句型並引導學生從觀察紀錄中挑選證據進行解釋</a:t>
            </a: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，達成語言與科學推論並行的學習目標。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926099" y="2515478"/>
            <a:ext cx="2354218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將語言目標嵌入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科學探究過程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926099" y="5285426"/>
            <a:ext cx="2354218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單元示例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5" name="Google Shape;375;p15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/>
          <p:nvPr/>
        </p:nvSpPr>
        <p:spPr>
          <a:xfrm>
            <a:off x="609600" y="47896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805542" y="1457124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四、語言與學科整合設計原則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6671516" y="885807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4" name="Google Shape;384;p16"/>
          <p:cNvSpPr txBox="1"/>
          <p:nvPr/>
        </p:nvSpPr>
        <p:spPr>
          <a:xfrm>
            <a:off x="821484" y="2016275"/>
            <a:ext cx="30697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提供支架式語言支持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85" name="Google Shape;385;p16"/>
          <p:cNvGraphicFramePr/>
          <p:nvPr/>
        </p:nvGraphicFramePr>
        <p:xfrm>
          <a:off x="985520" y="2617482"/>
          <a:ext cx="10323455" cy="379478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85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語言支架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預測句型(Predict)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觀察句型(Observe)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解釋句型(Explain)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I think it will melt.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Maybe it will change.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It will not change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I see…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It is water now.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Water drops appear.</a:t>
                      </a:r>
                      <a:endParaRPr sz="18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It happened because…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Then it became…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I observed that…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教具支援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FB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三態分類圖卡(solid/liquid/gas)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三態動詞圖卡(melt, freeze, evaporate, condense)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有圖示的雙語觀察紀錄表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小組討論用句型框架(sentence starters)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6" name="Google Shape;386;p16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/>
        </p:nvSpPr>
        <p:spPr>
          <a:xfrm>
            <a:off x="609600" y="457195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805542" y="1435351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四、語言與學科整合設計原則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6671516" y="885807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821484" y="2016275"/>
            <a:ext cx="354881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(三) 建立有意義的學習脈絡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96" name="Google Shape;396;p17"/>
          <p:cNvGraphicFramePr/>
          <p:nvPr/>
        </p:nvGraphicFramePr>
        <p:xfrm>
          <a:off x="1300481" y="3046660"/>
          <a:ext cx="9509775" cy="237745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0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有意義的學習脈絡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冰融化實驗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冷杯凝結實驗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熱水蒸發觀察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“The ice is melting.”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“Water drops are on the cup.”</a:t>
                      </a:r>
                      <a:endParaRPr sz="18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“The water is gone. It evaporates.”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7" name="Google Shape;397;p17"/>
          <p:cNvSpPr txBox="1"/>
          <p:nvPr/>
        </p:nvSpPr>
        <p:spPr>
          <a:xfrm>
            <a:off x="1231900" y="2510510"/>
            <a:ext cx="892084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語言活動皆嵌入「水的三態」的科學探究情境中，而非額外的語言課程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2000" b="0" i="0" u="none" strike="noStrik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1300481" y="5607599"/>
            <a:ext cx="9509759" cy="508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學生在真實觀察與操作中自然使用語言，避免脫離內容的語言練習。</a:t>
            </a:r>
            <a:endParaRPr sz="24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399" name="Google Shape;399;p17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 txBox="1"/>
          <p:nvPr/>
        </p:nvSpPr>
        <p:spPr>
          <a:xfrm>
            <a:off x="609600" y="28302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6" name="Google Shape;406;p18"/>
          <p:cNvSpPr txBox="1"/>
          <p:nvPr/>
        </p:nvSpPr>
        <p:spPr>
          <a:xfrm>
            <a:off x="805542" y="1261180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四、語言與學科整合設計原則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07" name="Google Shape;407;p18"/>
          <p:cNvSpPr txBox="1"/>
          <p:nvPr/>
        </p:nvSpPr>
        <p:spPr>
          <a:xfrm>
            <a:off x="6671516" y="885807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805542" y="1790550"/>
            <a:ext cx="109437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(四) 評量整合設計：本課程的評量同時關注學科理解(Content)與語言表現(Language)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09" name="Google Shape;409;p18"/>
          <p:cNvGraphicFramePr/>
          <p:nvPr/>
        </p:nvGraphicFramePr>
        <p:xfrm>
          <a:off x="1254533" y="2205318"/>
          <a:ext cx="9755950" cy="3295888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3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評量項目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評量指標</a:t>
                      </a:r>
                      <a:endParaRPr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學科理解(Content)</a:t>
                      </a:r>
                      <a:endParaRPr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能正確辨識冰／水／蒸氣的狀態。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能解釋溫度與狀態改變的關係(如加熱→融化／蒸發)。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能從實驗現象中提出合理推論。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8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i="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語言表現(Language)</a:t>
                      </a:r>
                      <a:endParaRPr sz="2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正確使用核心科學詞彙(solid, liquid, gas, melt, freeze, evaporate, condense)。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能以簡易英語清楚描述觀察結果：“The ice melted.”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能使用因果句型：“It melts because it is warm.”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能以3-4 句英語進行小組簡報或分享。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0" name="Google Shape;410;p18"/>
          <p:cNvGraphicFramePr/>
          <p:nvPr/>
        </p:nvGraphicFramePr>
        <p:xfrm>
          <a:off x="1254532" y="5501206"/>
          <a:ext cx="9755950" cy="1295834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9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83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i="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評量方式</a:t>
                      </a:r>
                      <a:endParaRPr sz="2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教師以「學科×語言」雙維度進行觀察紀錄。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4625" marR="0" lvl="0" indent="-1746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小組口語報告時，搭配「簡版規準表」進行同儕回饋(如語言清晰、科學正確、邏輯組織等)。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• 實驗觀察紀錄表作為課堂形成性評量。</a:t>
                      </a:r>
                      <a:endParaRPr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1" name="Google Shape;411;p18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/>
          <p:nvPr/>
        </p:nvSpPr>
        <p:spPr>
          <a:xfrm>
            <a:off x="609600" y="43542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1371600" y="1842266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POE 教學策略為架構的「水的三態」雙語自然課程設計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419" name="Google Shape;419;p19"/>
          <p:cNvGrpSpPr/>
          <p:nvPr/>
        </p:nvGrpSpPr>
        <p:grpSpPr>
          <a:xfrm>
            <a:off x="424137" y="2959043"/>
            <a:ext cx="3644725" cy="2890427"/>
            <a:chOff x="467681" y="2959044"/>
            <a:chExt cx="3644725" cy="2392096"/>
          </a:xfrm>
        </p:grpSpPr>
        <p:sp>
          <p:nvSpPr>
            <p:cNvPr id="420" name="Google Shape;420;p19"/>
            <p:cNvSpPr/>
            <p:nvPr/>
          </p:nvSpPr>
          <p:spPr>
            <a:xfrm>
              <a:off x="592738" y="2959044"/>
              <a:ext cx="3519668" cy="239209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B9B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592736" y="4952769"/>
              <a:ext cx="3519669" cy="116130"/>
            </a:xfrm>
            <a:prstGeom prst="rect">
              <a:avLst/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422" name="Google Shape;422;p19"/>
            <p:cNvSpPr txBox="1"/>
            <p:nvPr/>
          </p:nvSpPr>
          <p:spPr>
            <a:xfrm>
              <a:off x="467681" y="3013271"/>
              <a:ext cx="3612300" cy="1859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114300" algn="l" rtl="0"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針對「預測(Predict)」、「觀察(Observe)」與「解釋(Explain)」三個核心學習歷程進行活動設計</a:t>
              </a:r>
              <a:endParaRPr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114300" algn="l" rtl="0"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2000" b="1" i="0" u="none" strike="noStrik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課堂語言以英語為溝通工具，輔以中文作為理解支援</a:t>
              </a:r>
              <a:endParaRPr sz="20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423" name="Google Shape;423;p19"/>
          <p:cNvGrpSpPr/>
          <p:nvPr/>
        </p:nvGrpSpPr>
        <p:grpSpPr>
          <a:xfrm>
            <a:off x="4252482" y="2959043"/>
            <a:ext cx="3642183" cy="2890427"/>
            <a:chOff x="4405054" y="2959044"/>
            <a:chExt cx="3642183" cy="2392096"/>
          </a:xfrm>
        </p:grpSpPr>
        <p:sp>
          <p:nvSpPr>
            <p:cNvPr id="424" name="Google Shape;424;p19"/>
            <p:cNvSpPr/>
            <p:nvPr/>
          </p:nvSpPr>
          <p:spPr>
            <a:xfrm>
              <a:off x="4527569" y="2959044"/>
              <a:ext cx="3519668" cy="239209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B9B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527567" y="4952769"/>
              <a:ext cx="3519669" cy="116130"/>
            </a:xfrm>
            <a:prstGeom prst="rect">
              <a:avLst/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4405054" y="3174271"/>
              <a:ext cx="3639900" cy="109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114300" algn="l" rtl="0"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國小三年級，共26人</a:t>
              </a:r>
              <a:endParaRPr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114300" algn="l" rtl="0"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曾參與學校雙語自然課程，具備基礎英語學習經驗</a:t>
              </a:r>
              <a:endParaRPr sz="20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427" name="Google Shape;427;p19"/>
          <p:cNvGrpSpPr/>
          <p:nvPr/>
        </p:nvGrpSpPr>
        <p:grpSpPr>
          <a:xfrm>
            <a:off x="7991197" y="2959043"/>
            <a:ext cx="3729606" cy="2890427"/>
            <a:chOff x="8252461" y="2959044"/>
            <a:chExt cx="3729606" cy="2392096"/>
          </a:xfrm>
        </p:grpSpPr>
        <p:sp>
          <p:nvSpPr>
            <p:cNvPr id="428" name="Google Shape;428;p19"/>
            <p:cNvSpPr/>
            <p:nvPr/>
          </p:nvSpPr>
          <p:spPr>
            <a:xfrm>
              <a:off x="8462399" y="2959044"/>
              <a:ext cx="3519668" cy="239209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B9B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462397" y="4952769"/>
              <a:ext cx="3519669" cy="116130"/>
            </a:xfrm>
            <a:prstGeom prst="rect">
              <a:avLst/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8252461" y="3174271"/>
              <a:ext cx="3729600" cy="1604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114300" algn="l" rtl="0"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提供可理解性輸入與口語輸出支援</a:t>
              </a:r>
              <a:endParaRPr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114300" algn="l" rtl="0"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學生能在教師引導及句型支架支持下，以2-3 句完整句表達觀察結果或回答問題</a:t>
              </a:r>
              <a:endParaRPr sz="20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6C6C04-E3A5-E44B-6CDF-E63778AF21D4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b="1" dirty="0">
                <a:solidFill>
                  <a:srgbClr val="03A5A7"/>
                </a:solidFill>
              </a:rPr>
              <a:t>目錄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7F548D12-19E2-0DA1-1697-9097EC52DA47}"/>
              </a:ext>
            </a:extLst>
          </p:cNvPr>
          <p:cNvSpPr txBox="1">
            <a:spLocks/>
          </p:cNvSpPr>
          <p:nvPr/>
        </p:nvSpPr>
        <p:spPr>
          <a:xfrm>
            <a:off x="609600" y="1955510"/>
            <a:ext cx="10972800" cy="432511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3A5A7"/>
                </a:solidFill>
              </a:rPr>
              <a:t>壹、教學背景與動機</a:t>
            </a:r>
          </a:p>
          <a:p>
            <a:r>
              <a:rPr lang="zh-TW" altLang="en-US" dirty="0">
                <a:solidFill>
                  <a:srgbClr val="03A5A7"/>
                </a:solidFill>
              </a:rPr>
              <a:t>貳、雙語自然的教學設計</a:t>
            </a:r>
          </a:p>
          <a:p>
            <a:r>
              <a:rPr lang="zh-TW" altLang="en-US" dirty="0">
                <a:solidFill>
                  <a:srgbClr val="03A5A7"/>
                </a:solidFill>
              </a:rPr>
              <a:t>參、課堂活動詳述</a:t>
            </a:r>
          </a:p>
          <a:p>
            <a:r>
              <a:rPr lang="zh-TW" altLang="en-US" dirty="0">
                <a:solidFill>
                  <a:srgbClr val="03A5A7"/>
                </a:solidFill>
              </a:rPr>
              <a:t>肆、語言策略與教具</a:t>
            </a:r>
          </a:p>
          <a:p>
            <a:r>
              <a:rPr lang="zh-TW" altLang="en-US" dirty="0">
                <a:solidFill>
                  <a:srgbClr val="03A5A7"/>
                </a:solidFill>
              </a:rPr>
              <a:t>伍、教學省思</a:t>
            </a:r>
          </a:p>
          <a:p>
            <a:r>
              <a:rPr lang="zh-TW" altLang="en-US" dirty="0">
                <a:solidFill>
                  <a:srgbClr val="03A5A7"/>
                </a:solidFill>
              </a:rPr>
              <a:t>陸、參考文獻</a:t>
            </a:r>
          </a:p>
          <a:p>
            <a:r>
              <a:rPr lang="zh-TW" altLang="en-US" dirty="0">
                <a:solidFill>
                  <a:srgbClr val="03A5A7"/>
                </a:solidFill>
              </a:rPr>
              <a:t>柒、附錄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5C89B7-6B80-D4CF-A5BA-651900B1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665" y="6431280"/>
            <a:ext cx="1016000" cy="365760"/>
          </a:xfrm>
        </p:spPr>
        <p:txBody>
          <a:bodyPr/>
          <a:lstStyle/>
          <a:p>
            <a:pPr rtl="0"/>
            <a:fld id="{401CF334-2D5C-4859-84A6-CA7E6E43FAEB}" type="slidenum">
              <a:rPr lang="en-US" altLang="zh-TW" smtClean="0"/>
              <a:t>2</a:t>
            </a:fld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7DD6995-9315-08BB-5438-3E5470908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16012"/>
              </p:ext>
            </p:extLst>
          </p:nvPr>
        </p:nvGraphicFramePr>
        <p:xfrm>
          <a:off x="-547914" y="0"/>
          <a:ext cx="471714" cy="22250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71714">
                  <a:extLst>
                    <a:ext uri="{9D8B030D-6E8A-4147-A177-3AD203B41FA5}">
                      <a16:colId xmlns:a16="http://schemas.microsoft.com/office/drawing/2014/main" val="339961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2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1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A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7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4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8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4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3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68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"/>
          <p:cNvSpPr txBox="1"/>
          <p:nvPr/>
        </p:nvSpPr>
        <p:spPr>
          <a:xfrm>
            <a:off x="609600" y="38099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609600" y="1293835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一、課程總體規劃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439" name="Google Shape;4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31" y="1838043"/>
            <a:ext cx="10344138" cy="47369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"/>
          <p:cNvSpPr txBox="1"/>
          <p:nvPr/>
        </p:nvSpPr>
        <p:spPr>
          <a:xfrm>
            <a:off x="609600" y="47896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7" name="Google Shape;447;p21"/>
          <p:cNvSpPr txBox="1"/>
          <p:nvPr/>
        </p:nvSpPr>
        <p:spPr>
          <a:xfrm>
            <a:off x="805542" y="1457124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二、第一節：預測階段活動設計(Predict)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8" name="Google Shape;448;p21"/>
          <p:cNvSpPr/>
          <p:nvPr/>
        </p:nvSpPr>
        <p:spPr>
          <a:xfrm>
            <a:off x="617334" y="2880751"/>
            <a:ext cx="5478666" cy="2716070"/>
          </a:xfrm>
          <a:custGeom>
            <a:avLst/>
            <a:gdLst/>
            <a:ahLst/>
            <a:cxnLst/>
            <a:rect l="l" t="t" r="r" b="b"/>
            <a:pathLst>
              <a:path w="2266626" h="1869493" extrusionOk="0">
                <a:moveTo>
                  <a:pt x="0" y="186949"/>
                </a:moveTo>
                <a:cubicBezTo>
                  <a:pt x="0" y="83700"/>
                  <a:pt x="83700" y="0"/>
                  <a:pt x="186949" y="0"/>
                </a:cubicBezTo>
                <a:lnTo>
                  <a:pt x="2079677" y="0"/>
                </a:lnTo>
                <a:cubicBezTo>
                  <a:pt x="2182926" y="0"/>
                  <a:pt x="2266626" y="83700"/>
                  <a:pt x="2266626" y="186949"/>
                </a:cubicBezTo>
                <a:lnTo>
                  <a:pt x="2266626" y="1682544"/>
                </a:lnTo>
                <a:cubicBezTo>
                  <a:pt x="2266626" y="1785793"/>
                  <a:pt x="2182926" y="1869493"/>
                  <a:pt x="2079677" y="1869493"/>
                </a:cubicBezTo>
                <a:lnTo>
                  <a:pt x="186949" y="1869493"/>
                </a:lnTo>
                <a:cubicBezTo>
                  <a:pt x="83700" y="1869493"/>
                  <a:pt x="0" y="1785793"/>
                  <a:pt x="0" y="1682544"/>
                </a:cubicBezTo>
                <a:lnTo>
                  <a:pt x="0" y="186949"/>
                </a:lnTo>
                <a:close/>
              </a:path>
            </a:pathLst>
          </a:custGeom>
          <a:solidFill>
            <a:schemeClr val="lt1">
              <a:alpha val="90196"/>
            </a:schemeClr>
          </a:solidFill>
          <a:ln w="12700" cap="flat" cmpd="sng">
            <a:solidFill>
              <a:srgbClr val="0D6D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8250" tIns="98250" rIns="98250" bIns="498850" anchor="t" anchorCtr="0">
            <a:noAutofit/>
          </a:bodyPr>
          <a:lstStyle/>
          <a:p>
            <a:pPr marL="28575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1" indent="-101600" algn="l" rtl="0">
              <a:lnSpc>
                <a:spcPct val="9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1813778" y="2280392"/>
            <a:ext cx="3085779" cy="801211"/>
          </a:xfrm>
          <a:custGeom>
            <a:avLst/>
            <a:gdLst/>
            <a:ahLst/>
            <a:cxnLst/>
            <a:rect l="l" t="t" r="r" b="b"/>
            <a:pathLst>
              <a:path w="2014779" h="801211" extrusionOk="0">
                <a:moveTo>
                  <a:pt x="0" y="80121"/>
                </a:moveTo>
                <a:cubicBezTo>
                  <a:pt x="0" y="35871"/>
                  <a:pt x="35871" y="0"/>
                  <a:pt x="80121" y="0"/>
                </a:cubicBezTo>
                <a:lnTo>
                  <a:pt x="1934658" y="0"/>
                </a:lnTo>
                <a:cubicBezTo>
                  <a:pt x="1978908" y="0"/>
                  <a:pt x="2014779" y="35871"/>
                  <a:pt x="2014779" y="80121"/>
                </a:cubicBezTo>
                <a:lnTo>
                  <a:pt x="2014779" y="721090"/>
                </a:lnTo>
                <a:cubicBezTo>
                  <a:pt x="2014779" y="765340"/>
                  <a:pt x="1978908" y="801211"/>
                  <a:pt x="1934658" y="801211"/>
                </a:cubicBezTo>
                <a:lnTo>
                  <a:pt x="80121" y="801211"/>
                </a:lnTo>
                <a:cubicBezTo>
                  <a:pt x="35871" y="801211"/>
                  <a:pt x="0" y="765340"/>
                  <a:pt x="0" y="721090"/>
                </a:cubicBezTo>
                <a:lnTo>
                  <a:pt x="0" y="80121"/>
                </a:lnTo>
                <a:close/>
              </a:path>
            </a:pathLst>
          </a:custGeom>
          <a:solidFill>
            <a:srgbClr val="2190C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650" tIns="47575" rIns="59650" bIns="47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None/>
            </a:pPr>
            <a:r>
              <a:rPr lang="zh-TW" sz="20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教師語言輸入示例</a:t>
            </a:r>
            <a:endParaRPr sz="20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50" name="Google Shape;450;p21"/>
          <p:cNvSpPr txBox="1"/>
          <p:nvPr/>
        </p:nvSpPr>
        <p:spPr>
          <a:xfrm>
            <a:off x="805542" y="3263455"/>
            <a:ext cx="5242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Look! What will happen to the ice?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Where do the water drops come from?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What will happen when we heat the water?</a:t>
            </a:r>
            <a:endParaRPr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Why is there water on the outside of the cup?</a:t>
            </a:r>
            <a:endParaRPr sz="17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6284208" y="2880751"/>
            <a:ext cx="5478666" cy="2716070"/>
          </a:xfrm>
          <a:custGeom>
            <a:avLst/>
            <a:gdLst/>
            <a:ahLst/>
            <a:cxnLst/>
            <a:rect l="l" t="t" r="r" b="b"/>
            <a:pathLst>
              <a:path w="2266626" h="1869493" extrusionOk="0">
                <a:moveTo>
                  <a:pt x="0" y="186949"/>
                </a:moveTo>
                <a:cubicBezTo>
                  <a:pt x="0" y="83700"/>
                  <a:pt x="83700" y="0"/>
                  <a:pt x="186949" y="0"/>
                </a:cubicBezTo>
                <a:lnTo>
                  <a:pt x="2079677" y="0"/>
                </a:lnTo>
                <a:cubicBezTo>
                  <a:pt x="2182926" y="0"/>
                  <a:pt x="2266626" y="83700"/>
                  <a:pt x="2266626" y="186949"/>
                </a:cubicBezTo>
                <a:lnTo>
                  <a:pt x="2266626" y="1682544"/>
                </a:lnTo>
                <a:cubicBezTo>
                  <a:pt x="2266626" y="1785793"/>
                  <a:pt x="2182926" y="1869493"/>
                  <a:pt x="2079677" y="1869493"/>
                </a:cubicBezTo>
                <a:lnTo>
                  <a:pt x="186949" y="1869493"/>
                </a:lnTo>
                <a:cubicBezTo>
                  <a:pt x="83700" y="1869493"/>
                  <a:pt x="0" y="1785793"/>
                  <a:pt x="0" y="1682544"/>
                </a:cubicBezTo>
                <a:lnTo>
                  <a:pt x="0" y="186949"/>
                </a:lnTo>
                <a:close/>
              </a:path>
            </a:pathLst>
          </a:custGeom>
          <a:solidFill>
            <a:schemeClr val="lt1">
              <a:alpha val="90196"/>
            </a:schemeClr>
          </a:solidFill>
          <a:ln w="12700" cap="flat" cmpd="sng">
            <a:solidFill>
              <a:srgbClr val="0D6D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8250" tIns="98250" rIns="98250" bIns="498850" anchor="t" anchorCtr="0">
            <a:noAutofit/>
          </a:bodyPr>
          <a:lstStyle/>
          <a:p>
            <a:pPr marL="28575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1" indent="-101600" algn="l" rtl="0">
              <a:lnSpc>
                <a:spcPct val="9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7422776" y="2280392"/>
            <a:ext cx="3267636" cy="801211"/>
          </a:xfrm>
          <a:custGeom>
            <a:avLst/>
            <a:gdLst/>
            <a:ahLst/>
            <a:cxnLst/>
            <a:rect l="l" t="t" r="r" b="b"/>
            <a:pathLst>
              <a:path w="2014779" h="801211" extrusionOk="0">
                <a:moveTo>
                  <a:pt x="0" y="80121"/>
                </a:moveTo>
                <a:cubicBezTo>
                  <a:pt x="0" y="35871"/>
                  <a:pt x="35871" y="0"/>
                  <a:pt x="80121" y="0"/>
                </a:cubicBezTo>
                <a:lnTo>
                  <a:pt x="1934658" y="0"/>
                </a:lnTo>
                <a:cubicBezTo>
                  <a:pt x="1978908" y="0"/>
                  <a:pt x="2014779" y="35871"/>
                  <a:pt x="2014779" y="80121"/>
                </a:cubicBezTo>
                <a:lnTo>
                  <a:pt x="2014779" y="721090"/>
                </a:lnTo>
                <a:cubicBezTo>
                  <a:pt x="2014779" y="765340"/>
                  <a:pt x="1978908" y="801211"/>
                  <a:pt x="1934658" y="801211"/>
                </a:cubicBezTo>
                <a:lnTo>
                  <a:pt x="80121" y="801211"/>
                </a:lnTo>
                <a:cubicBezTo>
                  <a:pt x="35871" y="801211"/>
                  <a:pt x="0" y="765340"/>
                  <a:pt x="0" y="721090"/>
                </a:cubicBezTo>
                <a:lnTo>
                  <a:pt x="0" y="80121"/>
                </a:lnTo>
                <a:close/>
              </a:path>
            </a:pathLst>
          </a:custGeom>
          <a:solidFill>
            <a:srgbClr val="089C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650" tIns="47575" rIns="59650" bIns="47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搭配學生可使用的句型引導</a:t>
            </a:r>
            <a:endParaRPr sz="20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53" name="Google Shape;453;p21"/>
          <p:cNvSpPr txBox="1"/>
          <p:nvPr/>
        </p:nvSpPr>
        <p:spPr>
          <a:xfrm>
            <a:off x="6472416" y="3263455"/>
            <a:ext cx="5242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I think it will…</a:t>
            </a:r>
            <a:endParaRPr sz="1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Maybe it comes from…</a:t>
            </a:r>
            <a:endParaRPr sz="1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• It will melt / change / become…</a:t>
            </a:r>
            <a:endParaRPr sz="17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54" name="Google Shape;454;p21"/>
          <p:cNvSpPr/>
          <p:nvPr/>
        </p:nvSpPr>
        <p:spPr>
          <a:xfrm>
            <a:off x="617335" y="5799577"/>
            <a:ext cx="11145539" cy="79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透過此規劃，學生能在POE 的「Predict」階段提出初步假設，並為後續觀察與解釋歷程奠定語言與概念連結的基礎。</a:t>
            </a:r>
            <a:endParaRPr sz="24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55" name="Google Shape;455;p21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/>
          <p:nvPr/>
        </p:nvSpPr>
        <p:spPr>
          <a:xfrm>
            <a:off x="609600" y="391881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2" name="Google Shape;462;p22"/>
          <p:cNvSpPr txBox="1"/>
          <p:nvPr/>
        </p:nvSpPr>
        <p:spPr>
          <a:xfrm>
            <a:off x="805542" y="1370037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二、第一節：預測階段活動設計(Predict)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3" name="Google Shape;463;p22"/>
          <p:cNvSpPr txBox="1"/>
          <p:nvPr/>
        </p:nvSpPr>
        <p:spPr>
          <a:xfrm>
            <a:off x="925284" y="1975107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先備知識活化與概念澄清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4" name="Google Shape;464;p22"/>
          <p:cNvSpPr txBox="1"/>
          <p:nvPr/>
        </p:nvSpPr>
        <p:spPr>
          <a:xfrm>
            <a:off x="1409699" y="2418584"/>
            <a:ext cx="982435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教師引導學生回顧「三態」基本概念，並透過圖像卡片進行分類活動，協助學生初步辨認固體、液體與氣體的特性。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1409700" y="3165696"/>
            <a:ext cx="9824358" cy="97971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1. 活動：三態物質圖片分類遊戲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2. 教具：實物卡(如冰塊、水杯、熱茶蒸氣)、三張大型分類圖表(solid/liquid/gas)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466" name="Google Shape;4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070" y="4231652"/>
            <a:ext cx="1714081" cy="171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9699" y="4345654"/>
            <a:ext cx="1444712" cy="144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1389" y="4345654"/>
            <a:ext cx="1558703" cy="155870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2"/>
          <p:cNvSpPr txBox="1"/>
          <p:nvPr/>
        </p:nvSpPr>
        <p:spPr>
          <a:xfrm>
            <a:off x="1741715" y="5795055"/>
            <a:ext cx="8164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solid</a:t>
            </a:r>
            <a:endParaRPr sz="20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70" name="Google Shape;470;p22"/>
          <p:cNvSpPr txBox="1"/>
          <p:nvPr/>
        </p:nvSpPr>
        <p:spPr>
          <a:xfrm>
            <a:off x="5712527" y="5795055"/>
            <a:ext cx="10110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liquid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71" name="Google Shape;471;p22"/>
          <p:cNvSpPr txBox="1"/>
          <p:nvPr/>
        </p:nvSpPr>
        <p:spPr>
          <a:xfrm>
            <a:off x="9835896" y="5795055"/>
            <a:ext cx="8164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gas</a:t>
            </a:r>
            <a:endParaRPr sz="20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72" name="Google Shape;472;p22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3"/>
          <p:cNvSpPr txBox="1"/>
          <p:nvPr/>
        </p:nvSpPr>
        <p:spPr>
          <a:xfrm>
            <a:off x="609600" y="39188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9" name="Google Shape;479;p23"/>
          <p:cNvSpPr txBox="1"/>
          <p:nvPr/>
        </p:nvSpPr>
        <p:spPr>
          <a:xfrm>
            <a:off x="805542" y="1370040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二、第一節：預測階段活動設計(Predict)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0" name="Google Shape;480;p23"/>
          <p:cNvSpPr txBox="1"/>
          <p:nvPr/>
        </p:nvSpPr>
        <p:spPr>
          <a:xfrm>
            <a:off x="805542" y="1927870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(三) 個人預測與語言支架提供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" name="Google Shape;481;p23"/>
          <p:cNvSpPr txBox="1"/>
          <p:nvPr/>
        </p:nvSpPr>
        <p:spPr>
          <a:xfrm>
            <a:off x="1289957" y="2327803"/>
            <a:ext cx="105047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學生使用學習單寫下預測，並依據自身經驗解釋原因。</a:t>
            </a:r>
            <a:endParaRPr sz="2000" b="0" i="0" u="none" strike="noStrike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教師提供句型支架協助語言輸出，鼓勵學生嘗試表達不確定性或否定預測，以豐富語言功能。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82" name="Google Shape;482;p23"/>
          <p:cNvSpPr/>
          <p:nvPr/>
        </p:nvSpPr>
        <p:spPr>
          <a:xfrm>
            <a:off x="1289957" y="3096687"/>
            <a:ext cx="10401301" cy="14208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I think the ice will melt because it’s warm.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I think the water will not change because it’s still cold.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Maybe the steam will appear when we heat the water.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I’m not sure, but I think the ice will melt faster in the sun.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83" name="Google Shape;483;p23"/>
          <p:cNvSpPr txBox="1"/>
          <p:nvPr/>
        </p:nvSpPr>
        <p:spPr>
          <a:xfrm>
            <a:off x="805542" y="4786634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(四) 小組分享與統整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1289957" y="5186567"/>
            <a:ext cx="105047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學生在小組中口頭分享預測，並選出代表寫在黑板上。教師統整並留下懸念，引導學生期待接下來的觀察實驗。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85" name="Google Shape;485;p23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"/>
          <p:cNvSpPr txBox="1"/>
          <p:nvPr/>
        </p:nvSpPr>
        <p:spPr>
          <a:xfrm>
            <a:off x="609600" y="359226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2" name="Google Shape;492;p24"/>
          <p:cNvSpPr txBox="1"/>
          <p:nvPr/>
        </p:nvSpPr>
        <p:spPr>
          <a:xfrm>
            <a:off x="805542" y="1337382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三、第二節：觀察階段活動設計(Observe)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805541" y="1927870"/>
            <a:ext cx="9906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進行三項狀態變化實驗：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94" name="Google Shape;4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915" y="3724092"/>
            <a:ext cx="9676455" cy="205857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4"/>
          <p:cNvSpPr/>
          <p:nvPr/>
        </p:nvSpPr>
        <p:spPr>
          <a:xfrm>
            <a:off x="6879217" y="2379115"/>
            <a:ext cx="4323448" cy="119780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I saw the ice melt in 5 minutes.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The steam disappeared into the air.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Water drops appeared on the bottle.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496" name="Google Shape;496;p24"/>
          <p:cNvSpPr txBox="1"/>
          <p:nvPr/>
        </p:nvSpPr>
        <p:spPr>
          <a:xfrm>
            <a:off x="6792132" y="1927870"/>
            <a:ext cx="3320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教師引導使用觀察句型如：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7" name="Google Shape;497;p24"/>
          <p:cNvSpPr txBox="1"/>
          <p:nvPr/>
        </p:nvSpPr>
        <p:spPr>
          <a:xfrm>
            <a:off x="1273630" y="2364344"/>
            <a:ext cx="456111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教師可讓學生分組，輪流操作以下三項實驗，引導學生透過實驗觀察表記錄時間、變化、狀態、觀察等</a:t>
            </a:r>
            <a:r>
              <a:rPr lang="zh-TW" altLang="en-US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。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8" name="Google Shape;498;p24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"/>
          <p:cNvSpPr txBox="1"/>
          <p:nvPr/>
        </p:nvSpPr>
        <p:spPr>
          <a:xfrm>
            <a:off x="609600" y="38099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5" name="Google Shape;505;p25"/>
          <p:cNvSpPr txBox="1"/>
          <p:nvPr/>
        </p:nvSpPr>
        <p:spPr>
          <a:xfrm>
            <a:off x="805542" y="1359154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三、第二節：觀察階段活動設計(Observe)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6" name="Google Shape;506;p25"/>
          <p:cNvSpPr txBox="1"/>
          <p:nvPr/>
        </p:nvSpPr>
        <p:spPr>
          <a:xfrm>
            <a:off x="805541" y="1927870"/>
            <a:ext cx="5290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雙語觀察紀錄表：以中英對照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07" name="Google Shape;507;p25"/>
          <p:cNvSpPr txBox="1"/>
          <p:nvPr/>
        </p:nvSpPr>
        <p:spPr>
          <a:xfrm>
            <a:off x="1273630" y="2299028"/>
            <a:ext cx="45611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包含欄位：物質名稱／原本狀態／觀察後狀態／時間／溫度(選填)／觀察句型／圖示等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6096000" y="2093751"/>
            <a:ext cx="4778828" cy="79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教師需注意避免學生過度依賴中文導引而減少英語輸出。</a:t>
            </a:r>
            <a:endParaRPr sz="24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1273629" y="3501703"/>
            <a:ext cx="9601199" cy="140707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第一次實驗提供完整中英對照觀察表，確保學生理解任務流程。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第二次實驗僅保留關鍵中文詞彙，引導學生以英文紀錄及口頭表達。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第三次實驗則移除中文提示，僅保留英文詞彙與圖示，鼓勵學生以英語進行觀察與描述。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0" name="Google Shape;510;p25"/>
          <p:cNvSpPr txBox="1"/>
          <p:nvPr/>
        </p:nvSpPr>
        <p:spPr>
          <a:xfrm>
            <a:off x="1273630" y="3095033"/>
            <a:ext cx="3320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採取漸進式淡化策略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1" name="Google Shape;5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675" y="1655299"/>
            <a:ext cx="835391" cy="83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5"/>
          <p:cNvSpPr txBox="1"/>
          <p:nvPr/>
        </p:nvSpPr>
        <p:spPr>
          <a:xfrm>
            <a:off x="805541" y="5233241"/>
            <a:ext cx="5290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(三) 教師巡迴提問與即時語言回饋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13" name="Google Shape;513;p25"/>
          <p:cNvSpPr txBox="1"/>
          <p:nvPr/>
        </p:nvSpPr>
        <p:spPr>
          <a:xfrm>
            <a:off x="1273630" y="5633351"/>
            <a:ext cx="45611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教師在各組間巡視，透過提問激發觀察力與語言輸出，讓學生逐步使用英文詞彙進行初步說明與紀錄</a:t>
            </a:r>
            <a:endParaRPr sz="180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6835675" y="5655127"/>
            <a:ext cx="4039153" cy="88174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What do you see now?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What is changing? Why?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Can you describe it in English?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15" name="Google Shape;515;p25"/>
          <p:cNvSpPr txBox="1"/>
          <p:nvPr/>
        </p:nvSpPr>
        <p:spPr>
          <a:xfrm>
            <a:off x="6825066" y="5233241"/>
            <a:ext cx="3320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教師可使用之句型：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6025868" y="5698633"/>
            <a:ext cx="537183" cy="5308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17" name="Google Shape;517;p25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/>
          <p:cNvSpPr txBox="1"/>
          <p:nvPr/>
        </p:nvSpPr>
        <p:spPr>
          <a:xfrm>
            <a:off x="609600" y="402769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4" name="Google Shape;524;p26"/>
          <p:cNvSpPr txBox="1"/>
          <p:nvPr/>
        </p:nvSpPr>
        <p:spPr>
          <a:xfrm>
            <a:off x="805542" y="1380925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四、第三節：解釋階段活動設計(Explain)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5" name="Google Shape;525;p26"/>
          <p:cNvSpPr txBox="1"/>
          <p:nvPr/>
        </p:nvSpPr>
        <p:spPr>
          <a:xfrm>
            <a:off x="805541" y="2047615"/>
            <a:ext cx="103958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小組分享觀察結果：每組依據觀察表準備口語報告，向全班報告三項實驗的觀察結果與             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                                            初步推論。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6" name="Google Shape;526;p26"/>
          <p:cNvSpPr/>
          <p:nvPr/>
        </p:nvSpPr>
        <p:spPr>
          <a:xfrm>
            <a:off x="6923316" y="3640313"/>
            <a:ext cx="3995055" cy="2037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教師鼓勵學生在簡報中運用連接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詞(如because, so, then)串接句子，強化因果與時間邏輯關係。</a:t>
            </a:r>
            <a:endParaRPr sz="20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27" name="Google Shape;527;p26"/>
          <p:cNvSpPr/>
          <p:nvPr/>
        </p:nvSpPr>
        <p:spPr>
          <a:xfrm>
            <a:off x="1349830" y="3205618"/>
            <a:ext cx="5289421" cy="110429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The ice melted. It melted because it was warm.</a:t>
            </a:r>
            <a:endParaRPr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Water drops appeared because the air was cold.</a:t>
            </a:r>
            <a:endParaRPr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Then it changed to a new state.</a:t>
            </a:r>
            <a:endParaRPr sz="17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1273630" y="2822508"/>
            <a:ext cx="3320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小組簡報句型：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9" name="Google Shape;5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1316" y="3157302"/>
            <a:ext cx="835391" cy="83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6"/>
          <p:cNvSpPr txBox="1"/>
          <p:nvPr/>
        </p:nvSpPr>
        <p:spPr>
          <a:xfrm>
            <a:off x="1273629" y="4528323"/>
            <a:ext cx="5072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教師可設計簡易的語言表現評量規準：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1" name="Google Shape;531;p26"/>
          <p:cNvSpPr/>
          <p:nvPr/>
        </p:nvSpPr>
        <p:spPr>
          <a:xfrm>
            <a:off x="1349830" y="4924427"/>
            <a:ext cx="5289421" cy="110429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是否正確使用至少一個因果或時間連接詞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是否能以兩句以上完整句表達觀察與推論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是否能清楚說明觀察結果與可能原因。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" name="Google Shape;532;p26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7"/>
          <p:cNvSpPr txBox="1"/>
          <p:nvPr/>
        </p:nvSpPr>
        <p:spPr>
          <a:xfrm>
            <a:off x="609600" y="391881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9" name="Google Shape;539;p27"/>
          <p:cNvSpPr txBox="1"/>
          <p:nvPr/>
        </p:nvSpPr>
        <p:spPr>
          <a:xfrm>
            <a:off x="805542" y="1293838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四、第三節：解釋階段活動設計(Explain)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0" name="Google Shape;540;p27"/>
          <p:cNvSpPr txBox="1"/>
          <p:nvPr/>
        </p:nvSpPr>
        <p:spPr>
          <a:xfrm>
            <a:off x="805541" y="1927870"/>
            <a:ext cx="103958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教師引導概念建構與理解深化初步推論：彙整學生分享的觀察結果，協助釐清初步理解   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                                                                                並建立更完整的概念框架。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541" name="Google Shape;5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2553" y="4004723"/>
            <a:ext cx="7597587" cy="1768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27"/>
          <p:cNvGrpSpPr/>
          <p:nvPr/>
        </p:nvGrpSpPr>
        <p:grpSpPr>
          <a:xfrm>
            <a:off x="1707229" y="2674221"/>
            <a:ext cx="9697357" cy="1330502"/>
            <a:chOff x="1327060" y="3097125"/>
            <a:chExt cx="9697357" cy="1330502"/>
          </a:xfrm>
        </p:grpSpPr>
        <p:sp>
          <p:nvSpPr>
            <p:cNvPr id="543" name="Google Shape;543;p27"/>
            <p:cNvSpPr/>
            <p:nvPr/>
          </p:nvSpPr>
          <p:spPr>
            <a:xfrm>
              <a:off x="7113316" y="3629466"/>
              <a:ext cx="3428999" cy="5442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「狀態變化」與「能量轉換」</a:t>
              </a:r>
              <a:endParaRPr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44" name="Google Shape;544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89026" y="3151555"/>
              <a:ext cx="835391" cy="8353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p27"/>
            <p:cNvSpPr txBox="1"/>
            <p:nvPr/>
          </p:nvSpPr>
          <p:spPr>
            <a:xfrm>
              <a:off x="1499865" y="3504297"/>
              <a:ext cx="1569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示意圖</a:t>
              </a:r>
              <a:endParaRPr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動畫</a:t>
              </a:r>
              <a:endParaRPr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語言句型</a:t>
              </a:r>
              <a:endParaRPr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6" name="Google Shape;546;p27"/>
            <p:cNvSpPr txBox="1"/>
            <p:nvPr/>
          </p:nvSpPr>
          <p:spPr>
            <a:xfrm>
              <a:off x="1327060" y="3097125"/>
              <a:ext cx="29945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教師可使用的教學工具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619030" y="3514820"/>
              <a:ext cx="2042963" cy="7392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強化學生理解</a:t>
              </a:r>
              <a:endParaRPr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6993573" y="3097125"/>
              <a:ext cx="29945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學生概念掌握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49" name="Google Shape;549;p27"/>
          <p:cNvSpPr txBox="1"/>
          <p:nvPr/>
        </p:nvSpPr>
        <p:spPr>
          <a:xfrm>
            <a:off x="805541" y="5867090"/>
            <a:ext cx="103958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(三) 延伸練習與自我檢核：學生回到學習單頁面，對照初步預測，判斷其是否正確並進行修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                                                正，完成「概念更新紀錄表」。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50" name="Google Shape;550;p27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8"/>
          <p:cNvSpPr txBox="1"/>
          <p:nvPr/>
        </p:nvSpPr>
        <p:spPr>
          <a:xfrm>
            <a:off x="609600" y="28302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805542" y="1261180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五、第四節：成果統整與語言輸出任務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58" name="Google Shape;558;p28"/>
          <p:cNvSpPr txBox="1"/>
          <p:nvPr/>
        </p:nvSpPr>
        <p:spPr>
          <a:xfrm>
            <a:off x="805541" y="1927870"/>
            <a:ext cx="103958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小組學習成果發表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1327060" y="2259003"/>
            <a:ext cx="102410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每組選擇一項狀態變化實驗作為展示主題，整理觀察紀錄與科學解釋內容，進行簡要發表。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60" name="Google Shape;560;p28"/>
          <p:cNvSpPr/>
          <p:nvPr/>
        </p:nvSpPr>
        <p:spPr>
          <a:xfrm>
            <a:off x="3032273" y="2725411"/>
            <a:ext cx="8535840" cy="109819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</a:t>
            </a: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561" name="Google Shape;561;p28"/>
          <p:cNvGrpSpPr/>
          <p:nvPr/>
        </p:nvGrpSpPr>
        <p:grpSpPr>
          <a:xfrm>
            <a:off x="1327060" y="2719075"/>
            <a:ext cx="1656080" cy="1104535"/>
            <a:chOff x="672226" y="2011680"/>
            <a:chExt cx="1656080" cy="1417320"/>
          </a:xfrm>
        </p:grpSpPr>
        <p:sp>
          <p:nvSpPr>
            <p:cNvPr id="562" name="Google Shape;562;p28"/>
            <p:cNvSpPr/>
            <p:nvPr/>
          </p:nvSpPr>
          <p:spPr>
            <a:xfrm>
              <a:off x="672226" y="2011680"/>
              <a:ext cx="1656080" cy="14173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28"/>
            <p:cNvSpPr txBox="1"/>
            <p:nvPr/>
          </p:nvSpPr>
          <p:spPr>
            <a:xfrm>
              <a:off x="672226" y="2497981"/>
              <a:ext cx="1656080" cy="5133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發表內容</a:t>
              </a: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564" name="Google Shape;564;p28"/>
          <p:cNvSpPr txBox="1"/>
          <p:nvPr/>
        </p:nvSpPr>
        <p:spPr>
          <a:xfrm>
            <a:off x="3110219" y="2735901"/>
            <a:ext cx="80911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2036"/>
              </a:buClr>
              <a:buSzPts val="1800"/>
              <a:buFont typeface="Arial"/>
              <a:buChar char="•"/>
            </a:pPr>
            <a:r>
              <a:rPr lang="zh-TW" sz="18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實驗現象與過程介紹(以英文為主，輔以圖像或照片)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B2036"/>
              </a:buClr>
              <a:buSzPts val="1800"/>
              <a:buFont typeface="Arial"/>
              <a:buChar char="•"/>
            </a:pPr>
            <a:r>
              <a:rPr lang="zh-TW" sz="18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  <a:r>
              <a:rPr lang="zh-TW" sz="18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察結果與科學解釋(使用因果句型如"because...")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B2036"/>
              </a:buClr>
              <a:buSzPts val="1800"/>
              <a:buFont typeface="Arial"/>
              <a:buChar char="•"/>
            </a:pPr>
            <a:r>
              <a:rPr lang="zh-TW" sz="18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小組討論收穫(可用簡單英語表達反思與學習心得)</a:t>
            </a:r>
            <a:endParaRPr sz="1800" dirty="0">
              <a:solidFill>
                <a:srgbClr val="0B203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565" name="Google Shape;565;p28"/>
          <p:cNvGrpSpPr/>
          <p:nvPr/>
        </p:nvGrpSpPr>
        <p:grpSpPr>
          <a:xfrm>
            <a:off x="1327060" y="3910795"/>
            <a:ext cx="10255340" cy="1942253"/>
            <a:chOff x="1327060" y="4226489"/>
            <a:chExt cx="10255340" cy="1942253"/>
          </a:xfrm>
        </p:grpSpPr>
        <p:sp>
          <p:nvSpPr>
            <p:cNvPr id="566" name="Google Shape;566;p28"/>
            <p:cNvSpPr/>
            <p:nvPr/>
          </p:nvSpPr>
          <p:spPr>
            <a:xfrm>
              <a:off x="3032273" y="4226489"/>
              <a:ext cx="8550127" cy="1941868"/>
            </a:xfrm>
            <a:prstGeom prst="rect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567" name="Google Shape;567;p28"/>
            <p:cNvGrpSpPr/>
            <p:nvPr/>
          </p:nvGrpSpPr>
          <p:grpSpPr>
            <a:xfrm>
              <a:off x="1327060" y="4226489"/>
              <a:ext cx="1656080" cy="1941868"/>
              <a:chOff x="672226" y="2011680"/>
              <a:chExt cx="1656080" cy="1417320"/>
            </a:xfrm>
          </p:grpSpPr>
          <p:sp>
            <p:nvSpPr>
              <p:cNvPr id="568" name="Google Shape;568;p28"/>
              <p:cNvSpPr/>
              <p:nvPr/>
            </p:nvSpPr>
            <p:spPr>
              <a:xfrm>
                <a:off x="672226" y="2011680"/>
                <a:ext cx="1656080" cy="141732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569" name="Google Shape;569;p28"/>
              <p:cNvSpPr txBox="1"/>
              <p:nvPr/>
            </p:nvSpPr>
            <p:spPr>
              <a:xfrm>
                <a:off x="672226" y="2172222"/>
                <a:ext cx="1656080" cy="112316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科學文化</a:t>
                </a:r>
                <a:endParaRPr sz="2000" b="1" i="0" u="none" strike="noStrike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海報任務</a:t>
                </a:r>
                <a:endParaRPr sz="2000" b="1" i="0" u="none" strike="noStrike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(Science &amp; Culture Poster Task)</a:t>
                </a:r>
                <a:endParaRPr sz="18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70" name="Google Shape;570;p28"/>
            <p:cNvSpPr txBox="1"/>
            <p:nvPr/>
          </p:nvSpPr>
          <p:spPr>
            <a:xfrm>
              <a:off x="3110219" y="4260142"/>
              <a:ext cx="84579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800"/>
                <a:buFont typeface="Arial"/>
                <a:buChar char="•"/>
              </a:pP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每組需額外設計一張雙語海報，對照台灣在地的三態變化例子(如夏天冷飲杯上的凝結水珠)與國際例子(如加拿大冬天窗戶結霜)，進行小組比較與解釋。</a:t>
              </a:r>
              <a:endParaRPr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800"/>
                <a:buFont typeface="Arial"/>
                <a:buChar char="•"/>
              </a:pP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海報需包含四個部分：標題(雙語)、台灣例子、國際例子、比較與解釋。</a:t>
              </a:r>
              <a:endParaRPr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800"/>
                <a:buFont typeface="Arial"/>
                <a:buChar char="•"/>
              </a:pP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學生在簡報中需使用至少一句英文來描述現象(如：In Taiwan, we see water drops on the cup because it is hot and wet.；In Canada, we see ice on the window because it</a:t>
              </a:r>
              <a:r>
                <a:rPr lang="zh-TW" sz="18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 </a:t>
              </a: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is very cold.</a:t>
              </a:r>
              <a:endParaRPr sz="18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571" name="Google Shape;571;p28"/>
          <p:cNvSpPr/>
          <p:nvPr/>
        </p:nvSpPr>
        <p:spPr>
          <a:xfrm>
            <a:off x="1327060" y="5910943"/>
            <a:ext cx="10278200" cy="79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此任務強化CLIL 的Culture 面向，幫助學生理解「相同的科學現象在不同文化脈絡下的多樣詮釋」，並提升跨文化科學溝通能力。</a:t>
            </a:r>
            <a:endParaRPr sz="24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72" name="Google Shape;572;p28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9"/>
          <p:cNvSpPr txBox="1"/>
          <p:nvPr/>
        </p:nvSpPr>
        <p:spPr>
          <a:xfrm>
            <a:off x="609600" y="413656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9" name="Google Shape;579;p29"/>
          <p:cNvSpPr txBox="1"/>
          <p:nvPr/>
        </p:nvSpPr>
        <p:spPr>
          <a:xfrm>
            <a:off x="805542" y="1391812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五、第四節：成果統整與語言輸出任務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80" name="Google Shape;580;p29"/>
          <p:cNvSpPr txBox="1"/>
          <p:nvPr/>
        </p:nvSpPr>
        <p:spPr>
          <a:xfrm>
            <a:off x="805541" y="2029470"/>
            <a:ext cx="103958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個人學習單紀錄成果：每位學生根據課程歷程，完成一份個人學習單成果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581" name="Google Shape;581;p29"/>
          <p:cNvGrpSpPr/>
          <p:nvPr/>
        </p:nvGrpSpPr>
        <p:grpSpPr>
          <a:xfrm>
            <a:off x="1040913" y="2670865"/>
            <a:ext cx="10033488" cy="3416280"/>
            <a:chOff x="1040913" y="2894385"/>
            <a:chExt cx="10033488" cy="3416280"/>
          </a:xfrm>
        </p:grpSpPr>
        <p:sp>
          <p:nvSpPr>
            <p:cNvPr id="582" name="Google Shape;582;p29"/>
            <p:cNvSpPr/>
            <p:nvPr/>
          </p:nvSpPr>
          <p:spPr>
            <a:xfrm>
              <a:off x="1040913" y="3208715"/>
              <a:ext cx="10033488" cy="3101950"/>
            </a:xfrm>
            <a:prstGeom prst="rect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583" name="Google Shape;583;p29"/>
            <p:cNvSpPr txBox="1"/>
            <p:nvPr/>
          </p:nvSpPr>
          <p:spPr>
            <a:xfrm>
              <a:off x="1300994" y="2894385"/>
              <a:ext cx="2093958" cy="4001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個人學習單內容</a:t>
              </a:r>
              <a:endParaRPr sz="20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584" name="Google Shape;584;p29"/>
            <p:cNvSpPr txBox="1"/>
            <p:nvPr/>
          </p:nvSpPr>
          <p:spPr>
            <a:xfrm>
              <a:off x="1300994" y="3294495"/>
              <a:ext cx="9682963" cy="301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Arial"/>
                <a:buChar char="•"/>
              </a:pPr>
              <a:r>
                <a:rPr lang="zh-TW" sz="2000" b="0" i="0" u="none" strike="noStrike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三項狀態變化的觀察圖示與文字說明</a:t>
              </a:r>
              <a:endParaRPr sz="2000" b="0" i="0" u="none" strike="noStrike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Arial"/>
                <a:buChar char="•"/>
              </a:pPr>
              <a:r>
                <a:rPr lang="zh-TW" sz="20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對自己原先預測與實際觀察之差異的反思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Arial"/>
                <a:buChar char="•"/>
              </a:pPr>
              <a:r>
                <a:rPr lang="zh-TW" sz="20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繪製水的三態變化流程圖，說明狀態轉換過程與條件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Arial"/>
                <a:buChar char="•"/>
              </a:pPr>
              <a:r>
                <a:rPr lang="zh-TW" sz="20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使用學習句型進行簡短英文反思(如：I learned that... / I was surprised because...)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Arial"/>
                <a:buChar char="•"/>
              </a:pPr>
              <a:r>
                <a:rPr lang="zh-TW" sz="20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此學習單作為學生個人學習歷程的具體呈現，亦可做為課後學習成果展示與家長溝通之依據。</a:t>
              </a:r>
              <a:endParaRPr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585" name="Google Shape;585;p29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609600" y="478972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壹、教學背景與動機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Google Shape;129;p3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333514" y="1344206"/>
            <a:ext cx="5418667" cy="5418667"/>
            <a:chOff x="3423179" y="719665"/>
            <a:chExt cx="5418667" cy="5418667"/>
          </a:xfrm>
        </p:grpSpPr>
        <p:sp>
          <p:nvSpPr>
            <p:cNvPr id="131" name="Google Shape;131;p3"/>
            <p:cNvSpPr/>
            <p:nvPr/>
          </p:nvSpPr>
          <p:spPr>
            <a:xfrm>
              <a:off x="3423179" y="719665"/>
              <a:ext cx="5418667" cy="5418667"/>
            </a:xfrm>
            <a:custGeom>
              <a:avLst/>
              <a:gdLst/>
              <a:ahLst/>
              <a:cxnLst/>
              <a:rect l="l" t="t" r="r" b="b"/>
              <a:pathLst>
                <a:path w="5418667" h="5418667" extrusionOk="0">
                  <a:moveTo>
                    <a:pt x="0" y="2709334"/>
                  </a:moveTo>
                  <a:cubicBezTo>
                    <a:pt x="0" y="1213010"/>
                    <a:pt x="1213010" y="0"/>
                    <a:pt x="2709334" y="0"/>
                  </a:cubicBezTo>
                  <a:cubicBezTo>
                    <a:pt x="4205658" y="0"/>
                    <a:pt x="5418668" y="1213010"/>
                    <a:pt x="5418668" y="2709334"/>
                  </a:cubicBezTo>
                  <a:cubicBezTo>
                    <a:pt x="5418668" y="4205658"/>
                    <a:pt x="4205658" y="5418668"/>
                    <a:pt x="2709334" y="5418668"/>
                  </a:cubicBezTo>
                  <a:cubicBezTo>
                    <a:pt x="1213010" y="5418668"/>
                    <a:pt x="0" y="4205658"/>
                    <a:pt x="0" y="2709334"/>
                  </a:cubicBezTo>
                  <a:close/>
                </a:path>
              </a:pathLst>
            </a:custGeom>
            <a:solidFill>
              <a:srgbClr val="7F7F7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47750" tIns="356275" rIns="1847750" bIns="4420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2030雙語政策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063999" y="2074332"/>
              <a:ext cx="4064000" cy="4064000"/>
            </a:xfrm>
            <a:custGeom>
              <a:avLst/>
              <a:gdLst/>
              <a:ahLst/>
              <a:cxnLst/>
              <a:rect l="l" t="t" r="r" b="b"/>
              <a:pathLst>
                <a:path w="4064000" h="4064000" extrusionOk="0">
                  <a:moveTo>
                    <a:pt x="0" y="2032000"/>
                  </a:moveTo>
                  <a:cubicBezTo>
                    <a:pt x="0" y="909757"/>
                    <a:pt x="909757" y="0"/>
                    <a:pt x="2032000" y="0"/>
                  </a:cubicBez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70425" tIns="339325" rIns="1170425" bIns="31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國小階段</a:t>
              </a:r>
              <a:endParaRPr sz="2000" b="1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rPr lang="zh-TW" sz="1800" b="1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(語言基礎與跨科素養的關鍵時期)</a:t>
              </a:r>
              <a:endParaRPr sz="1800" b="1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41333" y="3428999"/>
              <a:ext cx="2709333" cy="2709333"/>
            </a:xfrm>
            <a:custGeom>
              <a:avLst/>
              <a:gdLst/>
              <a:ahLst/>
              <a:cxnLst/>
              <a:rect l="l" t="t" r="r" b="b"/>
              <a:pathLst>
                <a:path w="2709333" h="2709333" extrusionOk="0">
                  <a:moveTo>
                    <a:pt x="0" y="1354667"/>
                  </a:moveTo>
                  <a:cubicBezTo>
                    <a:pt x="0" y="606505"/>
                    <a:pt x="606505" y="0"/>
                    <a:pt x="1354667" y="0"/>
                  </a:cubicBezTo>
                  <a:cubicBezTo>
                    <a:pt x="2102829" y="0"/>
                    <a:pt x="2709334" y="606505"/>
                    <a:pt x="2709334" y="1354667"/>
                  </a:cubicBezTo>
                  <a:cubicBezTo>
                    <a:pt x="2709334" y="2102829"/>
                    <a:pt x="2102829" y="2709334"/>
                    <a:pt x="1354667" y="2709334"/>
                  </a:cubicBezTo>
                  <a:cubicBezTo>
                    <a:pt x="606505" y="2709334"/>
                    <a:pt x="0" y="2102829"/>
                    <a:pt x="0" y="1354667"/>
                  </a:cubicBezTo>
                  <a:close/>
                </a:path>
              </a:pathLst>
            </a:custGeom>
            <a:solidFill>
              <a:srgbClr val="0B539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82100" tIns="762675" rIns="482100" bIns="762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lang="zh-TW" sz="2000" b="1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自然科學</a:t>
              </a:r>
              <a:br>
                <a:rPr lang="zh-TW" sz="2000" b="1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</a:br>
              <a:r>
                <a:rPr lang="zh-TW" sz="2000" b="1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CLIL</a:t>
              </a:r>
              <a:endParaRPr sz="2000" b="1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6979920" y="1727076"/>
            <a:ext cx="4602480" cy="1401728"/>
            <a:chOff x="6979920" y="2027272"/>
            <a:chExt cx="4602480" cy="1401728"/>
          </a:xfrm>
        </p:grpSpPr>
        <p:grpSp>
          <p:nvGrpSpPr>
            <p:cNvPr id="135" name="Google Shape;135;p3"/>
            <p:cNvGrpSpPr/>
            <p:nvPr/>
          </p:nvGrpSpPr>
          <p:grpSpPr>
            <a:xfrm>
              <a:off x="6979920" y="2032176"/>
              <a:ext cx="4602480" cy="1396824"/>
              <a:chOff x="7108185" y="1656080"/>
              <a:chExt cx="4602480" cy="1396824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7108185" y="1656080"/>
                <a:ext cx="4602480" cy="139192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7108185" y="1659704"/>
                <a:ext cx="162560" cy="139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8" name="Google Shape;138;p3"/>
            <p:cNvSpPr txBox="1"/>
            <p:nvPr/>
          </p:nvSpPr>
          <p:spPr>
            <a:xfrm>
              <a:off x="7142480" y="2027272"/>
              <a:ext cx="14157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b="1" i="0" u="none" strike="noStrike" cap="none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素養導向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142480" y="2520054"/>
              <a:ext cx="4425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依據108課網，從生活經驗出發。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6979920" y="3352676"/>
            <a:ext cx="4602480" cy="1401728"/>
            <a:chOff x="6979920" y="2027272"/>
            <a:chExt cx="4602480" cy="1401728"/>
          </a:xfrm>
        </p:grpSpPr>
        <p:grpSp>
          <p:nvGrpSpPr>
            <p:cNvPr id="141" name="Google Shape;141;p3"/>
            <p:cNvGrpSpPr/>
            <p:nvPr/>
          </p:nvGrpSpPr>
          <p:grpSpPr>
            <a:xfrm>
              <a:off x="6979920" y="2032176"/>
              <a:ext cx="4602480" cy="1396824"/>
              <a:chOff x="7108185" y="1656080"/>
              <a:chExt cx="4602480" cy="1396824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7108185" y="1656080"/>
                <a:ext cx="4602480" cy="1391920"/>
              </a:xfrm>
              <a:prstGeom prst="rect">
                <a:avLst/>
              </a:prstGeom>
              <a:noFill/>
              <a:ln w="12700" cap="flat" cmpd="sng">
                <a:solidFill>
                  <a:srgbClr val="418A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108185" y="1659704"/>
                <a:ext cx="162560" cy="1393200"/>
              </a:xfrm>
              <a:prstGeom prst="rect">
                <a:avLst/>
              </a:prstGeom>
              <a:solidFill>
                <a:srgbClr val="56A9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4" name="Google Shape;144;p3"/>
            <p:cNvSpPr txBox="1"/>
            <p:nvPr/>
          </p:nvSpPr>
          <p:spPr>
            <a:xfrm>
              <a:off x="7142480" y="2027272"/>
              <a:ext cx="14157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b="1">
                  <a:solidFill>
                    <a:srgbClr val="56A9F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奠定基礎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7142480" y="2520054"/>
              <a:ext cx="44256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以「水的三態」為初步接觸，連結蒸發與融化等日常物理變化。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6979920" y="4912236"/>
            <a:ext cx="4602480" cy="1416112"/>
            <a:chOff x="6979920" y="2027272"/>
            <a:chExt cx="4602480" cy="1416112"/>
          </a:xfrm>
        </p:grpSpPr>
        <p:grpSp>
          <p:nvGrpSpPr>
            <p:cNvPr id="147" name="Google Shape;147;p3"/>
            <p:cNvGrpSpPr/>
            <p:nvPr/>
          </p:nvGrpSpPr>
          <p:grpSpPr>
            <a:xfrm>
              <a:off x="6979920" y="2032176"/>
              <a:ext cx="4602480" cy="1396824"/>
              <a:chOff x="7108185" y="1656080"/>
              <a:chExt cx="4602480" cy="139682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7108185" y="1656080"/>
                <a:ext cx="4602480" cy="1391920"/>
              </a:xfrm>
              <a:prstGeom prst="rect">
                <a:avLst/>
              </a:prstGeom>
              <a:noFill/>
              <a:ln w="12700" cap="flat" cmpd="sng">
                <a:solidFill>
                  <a:srgbClr val="5CF0F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108185" y="1659704"/>
                <a:ext cx="162560" cy="1393200"/>
              </a:xfrm>
              <a:prstGeom prst="rect">
                <a:avLst/>
              </a:prstGeom>
              <a:solidFill>
                <a:srgbClr val="5CF0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0" name="Google Shape;150;p3"/>
            <p:cNvSpPr txBox="1"/>
            <p:nvPr/>
          </p:nvSpPr>
          <p:spPr>
            <a:xfrm>
              <a:off x="7142480" y="2027272"/>
              <a:ext cx="14157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 b="1">
                  <a:solidFill>
                    <a:srgbClr val="5CF0F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進階學習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7142480" y="2520054"/>
              <a:ext cx="442563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奠定後續「熱能」與「粒子模型」高階認知的學習基石(Budimaier &amp; Hopf, 2024)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cxnSp>
        <p:nvCxnSpPr>
          <p:cNvPr id="152" name="Google Shape;152;p3"/>
          <p:cNvCxnSpPr/>
          <p:nvPr/>
        </p:nvCxnSpPr>
        <p:spPr>
          <a:xfrm>
            <a:off x="4411980" y="5406390"/>
            <a:ext cx="2467800" cy="2067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FCEF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53" name="Google Shape;153;p3"/>
          <p:cNvCxnSpPr/>
          <p:nvPr/>
        </p:nvCxnSpPr>
        <p:spPr>
          <a:xfrm rot="10800000" flipH="1">
            <a:off x="4361001" y="4057886"/>
            <a:ext cx="2518800" cy="982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56A9F3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54" name="Google Shape;154;p3"/>
          <p:cNvCxnSpPr/>
          <p:nvPr/>
        </p:nvCxnSpPr>
        <p:spPr>
          <a:xfrm rot="10800000" flipH="1">
            <a:off x="4263390" y="2427900"/>
            <a:ext cx="2616300" cy="22965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 txBox="1"/>
          <p:nvPr/>
        </p:nvSpPr>
        <p:spPr>
          <a:xfrm>
            <a:off x="609600" y="424542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參、 課堂活動詳述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805542" y="1359154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六、課堂評量與學生參與情形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93" name="Google Shape;593;p30"/>
          <p:cNvSpPr txBox="1"/>
          <p:nvPr/>
        </p:nvSpPr>
        <p:spPr>
          <a:xfrm>
            <a:off x="805541" y="1897390"/>
            <a:ext cx="103958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本單元實施形成性與總結性評量，評量工具包含：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594" name="Google Shape;5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113" y="2367526"/>
            <a:ext cx="9050013" cy="2419688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0"/>
          <p:cNvSpPr/>
          <p:nvPr/>
        </p:nvSpPr>
        <p:spPr>
          <a:xfrm>
            <a:off x="956900" y="4898975"/>
            <a:ext cx="10278200" cy="1712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課程實施後，教師觀察學生參與度普遍良好，尤其在觀察階段展現高度興趣。</a:t>
            </a:r>
            <a:endParaRPr sz="20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部分英語程度較弱學生在初期有表達困難，透過小組合作與支架語言逐漸能以簡易句型完成任務，展現語言自信心提升。</a:t>
            </a:r>
            <a:endParaRPr sz="20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「科學文化海報任務」亦可提升學生對文化差異的敏感度，學生能在比較活動中展現更多跨文化的聯想與交流。</a:t>
            </a:r>
            <a:endParaRPr sz="24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596" name="Google Shape;596;p30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/>
          <p:nvPr/>
        </p:nvSpPr>
        <p:spPr>
          <a:xfrm>
            <a:off x="609600" y="370112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肆、 語言策略與教具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3" name="Google Shape;603;p31"/>
          <p:cNvSpPr txBox="1"/>
          <p:nvPr/>
        </p:nvSpPr>
        <p:spPr>
          <a:xfrm>
            <a:off x="712191" y="1239682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語言與學科的整合設計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04" name="Google Shape;604;p31"/>
          <p:cNvSpPr txBox="1"/>
          <p:nvPr/>
        </p:nvSpPr>
        <p:spPr>
          <a:xfrm>
            <a:off x="756642" y="1693054"/>
            <a:ext cx="112085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主要為語言支持方式、教具應用及簡式評量規準，以展現教學歷程的透明性與可操作性。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05" name="Google Shape;605;p31"/>
          <p:cNvSpPr txBox="1"/>
          <p:nvPr/>
        </p:nvSpPr>
        <p:spPr>
          <a:xfrm>
            <a:off x="712191" y="2129570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一、語言策略設計原則</a:t>
            </a:r>
            <a:endParaRPr sz="2400" b="1" i="0" u="none" strike="noStrike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756643" y="2746524"/>
            <a:ext cx="5339357" cy="221994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607" name="Google Shape;607;p31"/>
          <p:cNvGrpSpPr/>
          <p:nvPr/>
        </p:nvGrpSpPr>
        <p:grpSpPr>
          <a:xfrm>
            <a:off x="470326" y="2629067"/>
            <a:ext cx="3750449" cy="461665"/>
            <a:chOff x="470326" y="2629067"/>
            <a:chExt cx="3750449" cy="461665"/>
          </a:xfrm>
        </p:grpSpPr>
        <p:sp>
          <p:nvSpPr>
            <p:cNvPr id="608" name="Google Shape;608;p3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語言目標與學科目標並重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10" name="Google Shape;610;p31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1" name="Google Shape;611;p31"/>
          <p:cNvSpPr/>
          <p:nvPr/>
        </p:nvSpPr>
        <p:spPr>
          <a:xfrm>
            <a:off x="6096000" y="2746525"/>
            <a:ext cx="5339357" cy="18562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6096000" y="4602805"/>
            <a:ext cx="5339357" cy="185628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756642" y="4947012"/>
            <a:ext cx="5339357" cy="151239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614" name="Google Shape;614;p31"/>
          <p:cNvGrpSpPr/>
          <p:nvPr/>
        </p:nvGrpSpPr>
        <p:grpSpPr>
          <a:xfrm>
            <a:off x="7637930" y="2629067"/>
            <a:ext cx="4072736" cy="461665"/>
            <a:chOff x="470326" y="2629067"/>
            <a:chExt cx="3750449" cy="461665"/>
          </a:xfrm>
        </p:grpSpPr>
        <p:sp>
          <p:nvSpPr>
            <p:cNvPr id="615" name="Google Shape;615;p3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16" name="Google Shape;616;p31"/>
            <p:cNvSpPr txBox="1"/>
            <p:nvPr/>
          </p:nvSpPr>
          <p:spPr>
            <a:xfrm>
              <a:off x="470326" y="266901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支架式語言支持(Scaffolding)</a:t>
              </a:r>
              <a:endParaRPr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617" name="Google Shape;617;p31"/>
          <p:cNvGrpSpPr/>
          <p:nvPr/>
        </p:nvGrpSpPr>
        <p:grpSpPr>
          <a:xfrm>
            <a:off x="470326" y="4811069"/>
            <a:ext cx="3750449" cy="461665"/>
            <a:chOff x="470326" y="2629067"/>
            <a:chExt cx="3750449" cy="461665"/>
          </a:xfrm>
        </p:grpSpPr>
        <p:sp>
          <p:nvSpPr>
            <p:cNvPr id="618" name="Google Shape;618;p3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19" name="Google Shape;619;p3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功能性語言輸出任務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0" name="Google Shape;620;p31"/>
          <p:cNvGrpSpPr/>
          <p:nvPr/>
        </p:nvGrpSpPr>
        <p:grpSpPr>
          <a:xfrm>
            <a:off x="7637930" y="4490748"/>
            <a:ext cx="4072735" cy="461665"/>
            <a:chOff x="470326" y="2629067"/>
            <a:chExt cx="3750449" cy="461665"/>
          </a:xfrm>
        </p:grpSpPr>
        <p:sp>
          <p:nvSpPr>
            <p:cNvPr id="621" name="Google Shape;621;p31"/>
            <p:cNvSpPr/>
            <p:nvPr/>
          </p:nvSpPr>
          <p:spPr>
            <a:xfrm>
              <a:off x="712191" y="2629067"/>
              <a:ext cx="3266718" cy="461665"/>
            </a:xfrm>
            <a:prstGeom prst="roundRect">
              <a:avLst>
                <a:gd name="adj" fmla="val 16667"/>
              </a:avLst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22" name="Google Shape;622;p31"/>
            <p:cNvSpPr txBox="1"/>
            <p:nvPr/>
          </p:nvSpPr>
          <p:spPr>
            <a:xfrm>
              <a:off x="470326" y="2659844"/>
              <a:ext cx="37504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語言回饋與糾正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23" name="Google Shape;623;p31"/>
          <p:cNvSpPr txBox="1"/>
          <p:nvPr/>
        </p:nvSpPr>
        <p:spPr>
          <a:xfrm>
            <a:off x="770063" y="3055544"/>
            <a:ext cx="529249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每一課堂活動皆設定科學探究目標，並配合支援科學表達的語言任務。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例如：因果句型表達推論(e.g., “I think... because...”)、支持科學假設的形成、觀察階段強調動詞使用(e.g., melt, freeze, evaporate) ，解釋階段則引導學生組織完整句子進行科學說明。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24" name="Google Shape;624;p31"/>
          <p:cNvSpPr txBox="1"/>
          <p:nvPr/>
        </p:nvSpPr>
        <p:spPr>
          <a:xfrm>
            <a:off x="6174107" y="3157144"/>
            <a:ext cx="52924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提供句型表與圖示詞彙卡，協助學生以科學語言描述觀察與推論，並增進溝通自信。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25" name="Google Shape;625;p31"/>
          <p:cNvSpPr txBox="1"/>
          <p:nvPr/>
        </p:nvSpPr>
        <p:spPr>
          <a:xfrm>
            <a:off x="6174107" y="5097676"/>
            <a:ext cx="52924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教師於課堂中提供內容相關的語言引導，協助學生以更準確的語言表達科學概念。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26" name="Google Shape;626;p31"/>
          <p:cNvSpPr txBox="1"/>
          <p:nvPr/>
        </p:nvSpPr>
        <p:spPr>
          <a:xfrm>
            <a:off x="765635" y="5297440"/>
            <a:ext cx="529249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設計口說報告、觀察記錄、學習單填寫、簡短寫作等任務，使學生在完成科學任務的同時進行語言練習，並提供真實的語用情境。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2"/>
          <p:cNvSpPr txBox="1"/>
          <p:nvPr/>
        </p:nvSpPr>
        <p:spPr>
          <a:xfrm>
            <a:off x="609600" y="468086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肆、 語言策略與教具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3" name="Google Shape;633;p32"/>
          <p:cNvSpPr txBox="1"/>
          <p:nvPr/>
        </p:nvSpPr>
        <p:spPr>
          <a:xfrm>
            <a:off x="646429" y="1527244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二、語言策略在各階段的應用</a:t>
            </a:r>
            <a:endParaRPr sz="2400" b="1" i="0" u="none" strike="noStrike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34" name="Google Shape;634;p32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5" name="Google Shape;635;p32"/>
          <p:cNvSpPr/>
          <p:nvPr/>
        </p:nvSpPr>
        <p:spPr>
          <a:xfrm>
            <a:off x="617334" y="2880751"/>
            <a:ext cx="3577152" cy="3781140"/>
          </a:xfrm>
          <a:custGeom>
            <a:avLst/>
            <a:gdLst/>
            <a:ahLst/>
            <a:cxnLst/>
            <a:rect l="l" t="t" r="r" b="b"/>
            <a:pathLst>
              <a:path w="2266626" h="1869493" extrusionOk="0">
                <a:moveTo>
                  <a:pt x="0" y="186949"/>
                </a:moveTo>
                <a:cubicBezTo>
                  <a:pt x="0" y="83700"/>
                  <a:pt x="83700" y="0"/>
                  <a:pt x="186949" y="0"/>
                </a:cubicBezTo>
                <a:lnTo>
                  <a:pt x="2079677" y="0"/>
                </a:lnTo>
                <a:cubicBezTo>
                  <a:pt x="2182926" y="0"/>
                  <a:pt x="2266626" y="83700"/>
                  <a:pt x="2266626" y="186949"/>
                </a:cubicBezTo>
                <a:lnTo>
                  <a:pt x="2266626" y="1682544"/>
                </a:lnTo>
                <a:cubicBezTo>
                  <a:pt x="2266626" y="1785793"/>
                  <a:pt x="2182926" y="1869493"/>
                  <a:pt x="2079677" y="1869493"/>
                </a:cubicBezTo>
                <a:lnTo>
                  <a:pt x="186949" y="1869493"/>
                </a:lnTo>
                <a:cubicBezTo>
                  <a:pt x="83700" y="1869493"/>
                  <a:pt x="0" y="1785793"/>
                  <a:pt x="0" y="1682544"/>
                </a:cubicBezTo>
                <a:lnTo>
                  <a:pt x="0" y="186949"/>
                </a:lnTo>
                <a:close/>
              </a:path>
            </a:pathLst>
          </a:custGeom>
          <a:solidFill>
            <a:schemeClr val="lt1">
              <a:alpha val="90196"/>
            </a:schemeClr>
          </a:solidFill>
          <a:ln w="12700" cap="flat" cmpd="sng">
            <a:solidFill>
              <a:srgbClr val="0D6D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8250" tIns="98250" rIns="98250" bIns="498850" anchor="t" anchorCtr="0">
            <a:noAutofit/>
          </a:bodyPr>
          <a:lstStyle/>
          <a:p>
            <a:pPr marL="28575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1" indent="-101600" algn="l" rtl="0">
              <a:lnSpc>
                <a:spcPct val="9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36" name="Google Shape;636;p32"/>
          <p:cNvSpPr/>
          <p:nvPr/>
        </p:nvSpPr>
        <p:spPr>
          <a:xfrm>
            <a:off x="1398521" y="2149300"/>
            <a:ext cx="2014779" cy="801211"/>
          </a:xfrm>
          <a:custGeom>
            <a:avLst/>
            <a:gdLst/>
            <a:ahLst/>
            <a:cxnLst/>
            <a:rect l="l" t="t" r="r" b="b"/>
            <a:pathLst>
              <a:path w="2014779" h="801211" extrusionOk="0">
                <a:moveTo>
                  <a:pt x="0" y="80121"/>
                </a:moveTo>
                <a:cubicBezTo>
                  <a:pt x="0" y="35871"/>
                  <a:pt x="35871" y="0"/>
                  <a:pt x="80121" y="0"/>
                </a:cubicBezTo>
                <a:lnTo>
                  <a:pt x="1934658" y="0"/>
                </a:lnTo>
                <a:cubicBezTo>
                  <a:pt x="1978908" y="0"/>
                  <a:pt x="2014779" y="35871"/>
                  <a:pt x="2014779" y="80121"/>
                </a:cubicBezTo>
                <a:lnTo>
                  <a:pt x="2014779" y="721090"/>
                </a:lnTo>
                <a:cubicBezTo>
                  <a:pt x="2014779" y="765340"/>
                  <a:pt x="1978908" y="801211"/>
                  <a:pt x="1934658" y="801211"/>
                </a:cubicBezTo>
                <a:lnTo>
                  <a:pt x="80121" y="801211"/>
                </a:lnTo>
                <a:cubicBezTo>
                  <a:pt x="35871" y="801211"/>
                  <a:pt x="0" y="765340"/>
                  <a:pt x="0" y="721090"/>
                </a:cubicBezTo>
                <a:lnTo>
                  <a:pt x="0" y="80121"/>
                </a:lnTo>
                <a:close/>
              </a:path>
            </a:pathLst>
          </a:custGeom>
          <a:solidFill>
            <a:srgbClr val="2190C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650" tIns="47575" rIns="59650" bIns="47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None/>
            </a:pPr>
            <a:r>
              <a:rPr lang="zh-TW" sz="19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P - Predict (預測)</a:t>
            </a:r>
            <a:endParaRPr sz="19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4325734" y="2880751"/>
            <a:ext cx="3577152" cy="3781140"/>
          </a:xfrm>
          <a:custGeom>
            <a:avLst/>
            <a:gdLst/>
            <a:ahLst/>
            <a:cxnLst/>
            <a:rect l="l" t="t" r="r" b="b"/>
            <a:pathLst>
              <a:path w="2266626" h="1869493" extrusionOk="0">
                <a:moveTo>
                  <a:pt x="0" y="186949"/>
                </a:moveTo>
                <a:cubicBezTo>
                  <a:pt x="0" y="83700"/>
                  <a:pt x="83700" y="0"/>
                  <a:pt x="186949" y="0"/>
                </a:cubicBezTo>
                <a:lnTo>
                  <a:pt x="2079677" y="0"/>
                </a:lnTo>
                <a:cubicBezTo>
                  <a:pt x="2182926" y="0"/>
                  <a:pt x="2266626" y="83700"/>
                  <a:pt x="2266626" y="186949"/>
                </a:cubicBezTo>
                <a:lnTo>
                  <a:pt x="2266626" y="1682544"/>
                </a:lnTo>
                <a:cubicBezTo>
                  <a:pt x="2266626" y="1785793"/>
                  <a:pt x="2182926" y="1869493"/>
                  <a:pt x="2079677" y="1869493"/>
                </a:cubicBezTo>
                <a:lnTo>
                  <a:pt x="186949" y="1869493"/>
                </a:lnTo>
                <a:cubicBezTo>
                  <a:pt x="83700" y="1869493"/>
                  <a:pt x="0" y="1785793"/>
                  <a:pt x="0" y="1682544"/>
                </a:cubicBezTo>
                <a:lnTo>
                  <a:pt x="0" y="186949"/>
                </a:lnTo>
                <a:close/>
              </a:path>
            </a:pathLst>
          </a:custGeom>
          <a:solidFill>
            <a:schemeClr val="lt1">
              <a:alpha val="90196"/>
            </a:schemeClr>
          </a:solidFill>
          <a:ln w="12700" cap="flat" cmpd="sng">
            <a:solidFill>
              <a:srgbClr val="0D6D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8250" tIns="98250" rIns="98250" bIns="498850" anchor="t" anchorCtr="0">
            <a:noAutofit/>
          </a:bodyPr>
          <a:lstStyle/>
          <a:p>
            <a:pPr marL="28575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1" indent="-101600" algn="l" rtl="0">
              <a:lnSpc>
                <a:spcPct val="9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38" name="Google Shape;638;p32"/>
          <p:cNvSpPr/>
          <p:nvPr/>
        </p:nvSpPr>
        <p:spPr>
          <a:xfrm>
            <a:off x="8052860" y="2880751"/>
            <a:ext cx="3577152" cy="3781140"/>
          </a:xfrm>
          <a:custGeom>
            <a:avLst/>
            <a:gdLst/>
            <a:ahLst/>
            <a:cxnLst/>
            <a:rect l="l" t="t" r="r" b="b"/>
            <a:pathLst>
              <a:path w="2266626" h="1869493" extrusionOk="0">
                <a:moveTo>
                  <a:pt x="0" y="186949"/>
                </a:moveTo>
                <a:cubicBezTo>
                  <a:pt x="0" y="83700"/>
                  <a:pt x="83700" y="0"/>
                  <a:pt x="186949" y="0"/>
                </a:cubicBezTo>
                <a:lnTo>
                  <a:pt x="2079677" y="0"/>
                </a:lnTo>
                <a:cubicBezTo>
                  <a:pt x="2182926" y="0"/>
                  <a:pt x="2266626" y="83700"/>
                  <a:pt x="2266626" y="186949"/>
                </a:cubicBezTo>
                <a:lnTo>
                  <a:pt x="2266626" y="1682544"/>
                </a:lnTo>
                <a:cubicBezTo>
                  <a:pt x="2266626" y="1785793"/>
                  <a:pt x="2182926" y="1869493"/>
                  <a:pt x="2079677" y="1869493"/>
                </a:cubicBezTo>
                <a:lnTo>
                  <a:pt x="186949" y="1869493"/>
                </a:lnTo>
                <a:cubicBezTo>
                  <a:pt x="83700" y="1869493"/>
                  <a:pt x="0" y="1785793"/>
                  <a:pt x="0" y="1682544"/>
                </a:cubicBezTo>
                <a:lnTo>
                  <a:pt x="0" y="186949"/>
                </a:lnTo>
                <a:close/>
              </a:path>
            </a:pathLst>
          </a:custGeom>
          <a:solidFill>
            <a:schemeClr val="lt1">
              <a:alpha val="90196"/>
            </a:schemeClr>
          </a:solidFill>
          <a:ln w="12700" cap="flat" cmpd="sng">
            <a:solidFill>
              <a:srgbClr val="0D6D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8250" tIns="98250" rIns="98250" bIns="498850" anchor="t" anchorCtr="0">
            <a:noAutofit/>
          </a:bodyPr>
          <a:lstStyle/>
          <a:p>
            <a:pPr marL="28575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1" indent="-101600" algn="l" rtl="0">
              <a:lnSpc>
                <a:spcPct val="9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</a:pPr>
            <a:endParaRPr sz="29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39" name="Google Shape;639;p32"/>
          <p:cNvSpPr/>
          <p:nvPr/>
        </p:nvSpPr>
        <p:spPr>
          <a:xfrm>
            <a:off x="5106921" y="2149300"/>
            <a:ext cx="2164753" cy="801211"/>
          </a:xfrm>
          <a:custGeom>
            <a:avLst/>
            <a:gdLst/>
            <a:ahLst/>
            <a:cxnLst/>
            <a:rect l="l" t="t" r="r" b="b"/>
            <a:pathLst>
              <a:path w="2014779" h="801211" extrusionOk="0">
                <a:moveTo>
                  <a:pt x="0" y="80121"/>
                </a:moveTo>
                <a:cubicBezTo>
                  <a:pt x="0" y="35871"/>
                  <a:pt x="35871" y="0"/>
                  <a:pt x="80121" y="0"/>
                </a:cubicBezTo>
                <a:lnTo>
                  <a:pt x="1934658" y="0"/>
                </a:lnTo>
                <a:cubicBezTo>
                  <a:pt x="1978908" y="0"/>
                  <a:pt x="2014779" y="35871"/>
                  <a:pt x="2014779" y="80121"/>
                </a:cubicBezTo>
                <a:lnTo>
                  <a:pt x="2014779" y="721090"/>
                </a:lnTo>
                <a:cubicBezTo>
                  <a:pt x="2014779" y="765340"/>
                  <a:pt x="1978908" y="801211"/>
                  <a:pt x="1934658" y="801211"/>
                </a:cubicBezTo>
                <a:lnTo>
                  <a:pt x="80121" y="801211"/>
                </a:lnTo>
                <a:cubicBezTo>
                  <a:pt x="35871" y="801211"/>
                  <a:pt x="0" y="765340"/>
                  <a:pt x="0" y="721090"/>
                </a:cubicBezTo>
                <a:lnTo>
                  <a:pt x="0" y="80121"/>
                </a:lnTo>
                <a:close/>
              </a:path>
            </a:pathLst>
          </a:custGeom>
          <a:solidFill>
            <a:srgbClr val="0B539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650" tIns="47575" rIns="59650" bIns="47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None/>
            </a:pPr>
            <a:r>
              <a:rPr lang="zh-TW" sz="19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O - Observe (觀察)</a:t>
            </a:r>
            <a:endParaRPr sz="19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8834047" y="2149300"/>
            <a:ext cx="2084965" cy="801211"/>
          </a:xfrm>
          <a:custGeom>
            <a:avLst/>
            <a:gdLst/>
            <a:ahLst/>
            <a:cxnLst/>
            <a:rect l="l" t="t" r="r" b="b"/>
            <a:pathLst>
              <a:path w="2014779" h="801211" extrusionOk="0">
                <a:moveTo>
                  <a:pt x="0" y="80121"/>
                </a:moveTo>
                <a:cubicBezTo>
                  <a:pt x="0" y="35871"/>
                  <a:pt x="35871" y="0"/>
                  <a:pt x="80121" y="0"/>
                </a:cubicBezTo>
                <a:lnTo>
                  <a:pt x="1934658" y="0"/>
                </a:lnTo>
                <a:cubicBezTo>
                  <a:pt x="1978908" y="0"/>
                  <a:pt x="2014779" y="35871"/>
                  <a:pt x="2014779" y="80121"/>
                </a:cubicBezTo>
                <a:lnTo>
                  <a:pt x="2014779" y="721090"/>
                </a:lnTo>
                <a:cubicBezTo>
                  <a:pt x="2014779" y="765340"/>
                  <a:pt x="1978908" y="801211"/>
                  <a:pt x="1934658" y="801211"/>
                </a:cubicBezTo>
                <a:lnTo>
                  <a:pt x="80121" y="801211"/>
                </a:lnTo>
                <a:cubicBezTo>
                  <a:pt x="35871" y="801211"/>
                  <a:pt x="0" y="765340"/>
                  <a:pt x="0" y="721090"/>
                </a:cubicBezTo>
                <a:lnTo>
                  <a:pt x="0" y="80121"/>
                </a:lnTo>
                <a:close/>
              </a:path>
            </a:pathLst>
          </a:custGeom>
          <a:solidFill>
            <a:srgbClr val="11305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650" tIns="47575" rIns="59650" bIns="47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None/>
            </a:pPr>
            <a:r>
              <a:rPr lang="zh-TW" sz="19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E - Explain (解釋)</a:t>
            </a:r>
            <a:endParaRPr sz="19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46429" y="3051995"/>
            <a:ext cx="324131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目標語言</a:t>
            </a: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：</a:t>
            </a:r>
            <a:endParaRPr sz="1800" b="0" i="0" u="none" strike="noStrik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因果句型</a:t>
            </a: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(because)</a:t>
            </a: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、基本名詞</a:t>
            </a: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(ice, water, air)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42" name="Google Shape;642;p32"/>
          <p:cNvSpPr txBox="1"/>
          <p:nvPr/>
        </p:nvSpPr>
        <p:spPr>
          <a:xfrm>
            <a:off x="635371" y="4094791"/>
            <a:ext cx="354038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策略運用：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教師引導學生使用圖像詞彙卡理解情境，並以“I think... because...”句型進行預測。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提供語句範例與填空協助學生構句，降低句法困難。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鼓勵口說分享前，先進行書寫預測練習，加強語言組織。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3" name="Google Shape;643;p32"/>
          <p:cNvSpPr txBox="1"/>
          <p:nvPr/>
        </p:nvSpPr>
        <p:spPr>
          <a:xfrm>
            <a:off x="4371688" y="3053055"/>
            <a:ext cx="3540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目標語言</a:t>
            </a: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：</a:t>
            </a:r>
            <a:endParaRPr sz="1800" b="0" i="0" u="none" strike="noStrik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描述動作與狀態的動詞(melt,freeze, change, evaporate)、連接詞(then, after)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44" name="Google Shape;644;p32"/>
          <p:cNvSpPr txBox="1"/>
          <p:nvPr/>
        </p:nvSpPr>
        <p:spPr>
          <a:xfrm>
            <a:off x="4344115" y="4199719"/>
            <a:ext cx="354038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策略運用：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•發給雙語觀察記錄表，學生邊操作邊以簡短句子的填空紀錄現象。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使用動詞詞彙卡與行為示意圖協助理解與回憶。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教師巡視時以簡單問句引導學生描述觀察(如：What do you see now?)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45" name="Google Shape;645;p32"/>
          <p:cNvSpPr txBox="1"/>
          <p:nvPr/>
        </p:nvSpPr>
        <p:spPr>
          <a:xfrm>
            <a:off x="8089623" y="3051995"/>
            <a:ext cx="357715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目標語言</a:t>
            </a: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：</a:t>
            </a:r>
            <a:endParaRPr sz="1800" b="0" i="0" u="none" strike="noStrik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完整句型(It happened because... / I observed that... / This is a gas because...)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46" name="Google Shape;646;p32"/>
          <p:cNvSpPr txBox="1"/>
          <p:nvPr/>
        </p:nvSpPr>
        <p:spPr>
          <a:xfrm>
            <a:off x="8106334" y="4199719"/>
            <a:ext cx="354038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策略運用：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小組討論時提供句型提示單與關鍵詞語，幫助學生組織科學說明語言。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教師在黑板示範句型重組與擴展，讓學生進行模仿練習。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• 小組報告前練習使用圖片搭配句子，增強圖文整合能力。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/>
          <p:nvPr/>
        </p:nvSpPr>
        <p:spPr>
          <a:xfrm>
            <a:off x="609600" y="370112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肆、 語言策略與教具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3" name="Google Shape;653;p33"/>
          <p:cNvSpPr txBox="1"/>
          <p:nvPr/>
        </p:nvSpPr>
        <p:spPr>
          <a:xfrm>
            <a:off x="646429" y="134218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三、教具設計與運用實例</a:t>
            </a:r>
            <a:endParaRPr sz="2400" b="1" i="0" u="none" strike="noStrike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54" name="Google Shape;654;p33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5" name="Google Shape;655;p33"/>
          <p:cNvGrpSpPr/>
          <p:nvPr/>
        </p:nvGrpSpPr>
        <p:grpSpPr>
          <a:xfrm>
            <a:off x="4852583" y="1362315"/>
            <a:ext cx="7286165" cy="5458460"/>
            <a:chOff x="-24217" y="20133"/>
            <a:chExt cx="7286165" cy="5458460"/>
          </a:xfrm>
        </p:grpSpPr>
        <p:sp>
          <p:nvSpPr>
            <p:cNvPr id="656" name="Google Shape;656;p33"/>
            <p:cNvSpPr/>
            <p:nvPr/>
          </p:nvSpPr>
          <p:spPr>
            <a:xfrm>
              <a:off x="0" y="20133"/>
              <a:ext cx="7237731" cy="496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0196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7" name="Google Shape;657;p33"/>
            <p:cNvSpPr txBox="1"/>
            <p:nvPr/>
          </p:nvSpPr>
          <p:spPr>
            <a:xfrm>
              <a:off x="24217" y="44350"/>
              <a:ext cx="7189297" cy="447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zh-TW" sz="16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(一) 雙語詞彙圖卡(Bilingual Word Cards)</a:t>
              </a:r>
              <a:endParaRPr sz="16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0" y="51621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9" name="Google Shape;659;p33"/>
            <p:cNvSpPr txBox="1"/>
            <p:nvPr/>
          </p:nvSpPr>
          <p:spPr>
            <a:xfrm>
              <a:off x="0" y="51621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9775" tIns="20300" rIns="113775" bIns="203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1. 設計多組配有圖片的雙語詞卡(如solid 固體、evaporate 蒸發)，於課前預習及課中活動中使用。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2. 運用方式：配對遊戲、分類競賽、小組討論支援語言輸出。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0" y="1217175"/>
              <a:ext cx="7237731" cy="496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80392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1" name="Google Shape;661;p33"/>
            <p:cNvSpPr txBox="1"/>
            <p:nvPr/>
          </p:nvSpPr>
          <p:spPr>
            <a:xfrm>
              <a:off x="24217" y="1227910"/>
              <a:ext cx="7189297" cy="447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zh-TW" sz="16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(二) 觀察紀錄表(Observation Sheet)</a:t>
              </a:r>
              <a:endParaRPr sz="16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0" y="159189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3" name="Google Shape;663;p33"/>
            <p:cNvSpPr txBox="1"/>
            <p:nvPr/>
          </p:nvSpPr>
          <p:spPr>
            <a:xfrm>
              <a:off x="0" y="1713255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9775" tIns="20300" rIns="113775" bIns="203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1. 雙語欄位設計，包括物質名稱、狀態變化、觀察時間、描述、圖示欄位等。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2. 功能：協助學生組織觀察資訊，同時提供語言輸出框架，降低學習焦慮。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0" y="2252409"/>
              <a:ext cx="7237731" cy="496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70196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5" name="Google Shape;665;p33"/>
            <p:cNvSpPr txBox="1"/>
            <p:nvPr/>
          </p:nvSpPr>
          <p:spPr>
            <a:xfrm>
              <a:off x="24217" y="2290431"/>
              <a:ext cx="7189297" cy="447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zh-TW" sz="16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(三) 句型提示單(Sentence Frames)</a:t>
              </a:r>
              <a:endParaRPr sz="16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0" y="266757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7" name="Google Shape;667;p33"/>
            <p:cNvSpPr txBox="1"/>
            <p:nvPr/>
          </p:nvSpPr>
          <p:spPr>
            <a:xfrm>
              <a:off x="0" y="2748489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9775" tIns="20300" rIns="113775" bIns="203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1. 分階段設計常用句型提示，如預測句型、觀察句型、解釋句型。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2. 寫在黑板角落、或放置於每組桌上或夾入學習單中，讓學生隨時查閱使用。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0" y="3340506"/>
              <a:ext cx="7237731" cy="496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60392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9" name="Google Shape;669;p33"/>
            <p:cNvSpPr txBox="1"/>
            <p:nvPr/>
          </p:nvSpPr>
          <p:spPr>
            <a:xfrm>
              <a:off x="48433" y="3337611"/>
              <a:ext cx="7189297" cy="447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zh-TW" sz="16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(四) 實物與操作材料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0" y="374325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1" name="Google Shape;671;p33"/>
            <p:cNvSpPr txBox="1"/>
            <p:nvPr/>
          </p:nvSpPr>
          <p:spPr>
            <a:xfrm>
              <a:off x="24217" y="3852702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9775" tIns="20300" rIns="113775" bIns="203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1. 提供可觀察狀態變化的實驗材料，如冰塊、透明水杯、熱水、冰水瓶等。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2. 功能：強化觀察的參與，使語言與現象建立具體連結，促進真實溝通。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-24217" y="4377578"/>
              <a:ext cx="7237731" cy="496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50196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3" name="Google Shape;673;p33"/>
            <p:cNvSpPr txBox="1"/>
            <p:nvPr/>
          </p:nvSpPr>
          <p:spPr>
            <a:xfrm>
              <a:off x="-24217" y="4401795"/>
              <a:ext cx="7189297" cy="447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None/>
              </a:pPr>
              <a:r>
                <a:rPr lang="zh-TW" sz="16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(五) 流程圖與教學投影片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0" y="481893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5" name="Google Shape;675;p33"/>
            <p:cNvSpPr txBox="1"/>
            <p:nvPr/>
          </p:nvSpPr>
          <p:spPr>
            <a:xfrm>
              <a:off x="24217" y="4898993"/>
              <a:ext cx="7237731" cy="5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9775" tIns="20300" rIns="113775" bIns="203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1. 教師使用流程圖統整「水的三態」變化，搭配科學詞彙與箭頭輔助理解。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lang="zh-TW" sz="1600" b="0" i="0" u="none" strike="noStrike" cap="none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2. 投影片多以圖文並陳方式設計，避免純文字輸入造成理解負擔。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6" name="Google Shape;676;p33"/>
          <p:cNvSpPr/>
          <p:nvPr/>
        </p:nvSpPr>
        <p:spPr>
          <a:xfrm>
            <a:off x="802640" y="2934074"/>
            <a:ext cx="3434080" cy="16794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89C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77" name="Google Shape;677;p33"/>
          <p:cNvSpPr txBox="1"/>
          <p:nvPr/>
        </p:nvSpPr>
        <p:spPr>
          <a:xfrm>
            <a:off x="974090" y="3055437"/>
            <a:ext cx="309118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支援「</a:t>
            </a:r>
            <a:r>
              <a:rPr lang="zh-TW" sz="2200" b="1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視覺化</a:t>
            </a:r>
            <a:r>
              <a:rPr lang="zh-TW" sz="22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sz="2200" b="1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操作化</a:t>
            </a:r>
            <a:r>
              <a:rPr lang="zh-TW" sz="22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sz="2200" b="1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語言化</a:t>
            </a:r>
            <a:r>
              <a:rPr lang="zh-TW" sz="22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」為原則，協助學生進入概念、記錄探究過程並促進輸出能力。</a:t>
            </a:r>
            <a:endParaRPr sz="2200" dirty="0">
              <a:solidFill>
                <a:srgbClr val="0B203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4"/>
          <p:cNvSpPr/>
          <p:nvPr/>
        </p:nvSpPr>
        <p:spPr>
          <a:xfrm>
            <a:off x="6096000" y="2702560"/>
            <a:ext cx="5892800" cy="2813258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84" name="Google Shape;684;p34"/>
          <p:cNvSpPr txBox="1"/>
          <p:nvPr/>
        </p:nvSpPr>
        <p:spPr>
          <a:xfrm>
            <a:off x="609600" y="44631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肆、 語言策略與教具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5" name="Google Shape;685;p34"/>
          <p:cNvSpPr txBox="1"/>
          <p:nvPr/>
        </p:nvSpPr>
        <p:spPr>
          <a:xfrm>
            <a:off x="646429" y="134218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四、語言與教具策略實施成效</a:t>
            </a:r>
            <a:endParaRPr sz="2400" b="1" i="0" u="none" strike="noStrike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686" name="Google Shape;686;p34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7" name="Google Shape;687;p34"/>
          <p:cNvSpPr txBox="1"/>
          <p:nvPr/>
        </p:nvSpPr>
        <p:spPr>
          <a:xfrm>
            <a:off x="1181029" y="2135785"/>
            <a:ext cx="34283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評分工具與流程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8" name="Google Shape;688;p34"/>
          <p:cNvSpPr txBox="1"/>
          <p:nvPr/>
        </p:nvSpPr>
        <p:spPr>
          <a:xfrm>
            <a:off x="7287189" y="2135785"/>
            <a:ext cx="34283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(二) 簡版評量規準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9" name="Google Shape;68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160" y="2889354"/>
            <a:ext cx="5618480" cy="2439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34"/>
          <p:cNvGrpSpPr/>
          <p:nvPr/>
        </p:nvGrpSpPr>
        <p:grpSpPr>
          <a:xfrm>
            <a:off x="851912" y="2791103"/>
            <a:ext cx="5244087" cy="3529548"/>
            <a:chOff x="496312" y="2791103"/>
            <a:chExt cx="5244087" cy="3529548"/>
          </a:xfrm>
        </p:grpSpPr>
        <p:sp>
          <p:nvSpPr>
            <p:cNvPr id="691" name="Google Shape;691;p34"/>
            <p:cNvSpPr/>
            <p:nvPr/>
          </p:nvSpPr>
          <p:spPr>
            <a:xfrm rot="5400000">
              <a:off x="513187" y="3990496"/>
              <a:ext cx="881872" cy="68904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BFBF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96312" y="2791103"/>
              <a:ext cx="1369435" cy="1102980"/>
            </a:xfrm>
            <a:custGeom>
              <a:avLst/>
              <a:gdLst/>
              <a:ahLst/>
              <a:cxnLst/>
              <a:rect l="l" t="t" r="r" b="b"/>
              <a:pathLst>
                <a:path w="1687474" h="1181177" extrusionOk="0">
                  <a:moveTo>
                    <a:pt x="0" y="196902"/>
                  </a:moveTo>
                  <a:cubicBezTo>
                    <a:pt x="0" y="88156"/>
                    <a:pt x="88156" y="0"/>
                    <a:pt x="196902" y="0"/>
                  </a:cubicBezTo>
                  <a:lnTo>
                    <a:pt x="1490572" y="0"/>
                  </a:lnTo>
                  <a:cubicBezTo>
                    <a:pt x="1599318" y="0"/>
                    <a:pt x="1687474" y="88156"/>
                    <a:pt x="1687474" y="196902"/>
                  </a:cubicBezTo>
                  <a:lnTo>
                    <a:pt x="1687474" y="984275"/>
                  </a:lnTo>
                  <a:cubicBezTo>
                    <a:pt x="1687474" y="1093021"/>
                    <a:pt x="1599318" y="1181177"/>
                    <a:pt x="1490572" y="1181177"/>
                  </a:cubicBezTo>
                  <a:lnTo>
                    <a:pt x="196902" y="1181177"/>
                  </a:lnTo>
                  <a:cubicBezTo>
                    <a:pt x="88156" y="1181177"/>
                    <a:pt x="0" y="1093021"/>
                    <a:pt x="0" y="984275"/>
                  </a:cubicBezTo>
                  <a:lnTo>
                    <a:pt x="0" y="196902"/>
                  </a:lnTo>
                  <a:close/>
                </a:path>
              </a:pathLst>
            </a:custGeom>
            <a:solidFill>
              <a:srgbClr val="5CF0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56725" tIns="156725" rIns="156725" bIns="156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主要</a:t>
              </a:r>
              <a:endParaRPr sz="22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建議</a:t>
              </a:r>
              <a:endParaRPr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1865747" y="2896298"/>
              <a:ext cx="2686829" cy="891477"/>
            </a:xfrm>
            <a:custGeom>
              <a:avLst/>
              <a:gdLst/>
              <a:ahLst/>
              <a:cxnLst/>
              <a:rect l="l" t="t" r="r" b="b"/>
              <a:pathLst>
                <a:path w="1227308" h="954679" extrusionOk="0">
                  <a:moveTo>
                    <a:pt x="0" y="0"/>
                  </a:moveTo>
                  <a:lnTo>
                    <a:pt x="1227308" y="0"/>
                  </a:lnTo>
                  <a:lnTo>
                    <a:pt x="1227308" y="954679"/>
                  </a:lnTo>
                  <a:lnTo>
                    <a:pt x="0" y="95467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800"/>
                <a:buFont typeface="Times New Roman"/>
                <a:buChar char="•"/>
              </a:pPr>
              <a:r>
                <a:rPr lang="zh-TW" sz="2000" b="0" i="0" u="none" strike="noStrike" cap="non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教師依據學生學習單與口頭簡報進行主評。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1298647" y="3999467"/>
              <a:ext cx="1369435" cy="1102980"/>
            </a:xfrm>
            <a:custGeom>
              <a:avLst/>
              <a:gdLst/>
              <a:ahLst/>
              <a:cxnLst/>
              <a:rect l="l" t="t" r="r" b="b"/>
              <a:pathLst>
                <a:path w="1687474" h="1181177" extrusionOk="0">
                  <a:moveTo>
                    <a:pt x="0" y="196902"/>
                  </a:moveTo>
                  <a:cubicBezTo>
                    <a:pt x="0" y="88156"/>
                    <a:pt x="88156" y="0"/>
                    <a:pt x="196902" y="0"/>
                  </a:cubicBezTo>
                  <a:lnTo>
                    <a:pt x="1490572" y="0"/>
                  </a:lnTo>
                  <a:cubicBezTo>
                    <a:pt x="1599318" y="0"/>
                    <a:pt x="1687474" y="88156"/>
                    <a:pt x="1687474" y="196902"/>
                  </a:cubicBezTo>
                  <a:lnTo>
                    <a:pt x="1687474" y="984275"/>
                  </a:lnTo>
                  <a:cubicBezTo>
                    <a:pt x="1687474" y="1093021"/>
                    <a:pt x="1599318" y="1181177"/>
                    <a:pt x="1490572" y="1181177"/>
                  </a:cubicBezTo>
                  <a:lnTo>
                    <a:pt x="196902" y="1181177"/>
                  </a:lnTo>
                  <a:cubicBezTo>
                    <a:pt x="88156" y="1181177"/>
                    <a:pt x="0" y="1093021"/>
                    <a:pt x="0" y="984275"/>
                  </a:cubicBezTo>
                  <a:lnTo>
                    <a:pt x="0" y="196902"/>
                  </a:lnTo>
                  <a:close/>
                </a:path>
              </a:pathLst>
            </a:custGeom>
            <a:solidFill>
              <a:srgbClr val="089CA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56725" tIns="156725" rIns="156725" bIns="156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輔助</a:t>
              </a:r>
              <a:endParaRPr sz="22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回饋</a:t>
              </a:r>
              <a:endParaRPr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2729824" y="4172355"/>
              <a:ext cx="2443476" cy="891477"/>
            </a:xfrm>
            <a:custGeom>
              <a:avLst/>
              <a:gdLst/>
              <a:ahLst/>
              <a:cxnLst/>
              <a:rect l="l" t="t" r="r" b="b"/>
              <a:pathLst>
                <a:path w="1227308" h="954679" extrusionOk="0">
                  <a:moveTo>
                    <a:pt x="0" y="0"/>
                  </a:moveTo>
                  <a:lnTo>
                    <a:pt x="1227308" y="0"/>
                  </a:lnTo>
                  <a:lnTo>
                    <a:pt x="1227308" y="954679"/>
                  </a:lnTo>
                  <a:lnTo>
                    <a:pt x="0" y="95467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800"/>
                <a:buFont typeface="Times New Roman"/>
                <a:buChar char="•"/>
              </a:pPr>
              <a:r>
                <a:rPr lang="zh-TW" sz="2000" b="0" i="0" u="none" strike="noStrike" cap="non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小組同儕給予回饋，強化學習自覺。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2045107" y="5217671"/>
              <a:ext cx="1369435" cy="1102980"/>
            </a:xfrm>
            <a:custGeom>
              <a:avLst/>
              <a:gdLst/>
              <a:ahLst/>
              <a:cxnLst/>
              <a:rect l="l" t="t" r="r" b="b"/>
              <a:pathLst>
                <a:path w="1687474" h="1181177" extrusionOk="0">
                  <a:moveTo>
                    <a:pt x="0" y="196902"/>
                  </a:moveTo>
                  <a:cubicBezTo>
                    <a:pt x="0" y="88156"/>
                    <a:pt x="88156" y="0"/>
                    <a:pt x="196902" y="0"/>
                  </a:cubicBezTo>
                  <a:lnTo>
                    <a:pt x="1490572" y="0"/>
                  </a:lnTo>
                  <a:cubicBezTo>
                    <a:pt x="1599318" y="0"/>
                    <a:pt x="1687474" y="88156"/>
                    <a:pt x="1687474" y="196902"/>
                  </a:cubicBezTo>
                  <a:lnTo>
                    <a:pt x="1687474" y="984275"/>
                  </a:lnTo>
                  <a:cubicBezTo>
                    <a:pt x="1687474" y="1093021"/>
                    <a:pt x="1599318" y="1181177"/>
                    <a:pt x="1490572" y="1181177"/>
                  </a:cubicBezTo>
                  <a:lnTo>
                    <a:pt x="196902" y="1181177"/>
                  </a:lnTo>
                  <a:cubicBezTo>
                    <a:pt x="88156" y="1181177"/>
                    <a:pt x="0" y="1093021"/>
                    <a:pt x="0" y="984275"/>
                  </a:cubicBezTo>
                  <a:lnTo>
                    <a:pt x="0" y="196902"/>
                  </a:lnTo>
                  <a:close/>
                </a:path>
              </a:pathLst>
            </a:custGeom>
            <a:solidFill>
              <a:srgbClr val="05686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56725" tIns="156725" rIns="156725" bIns="156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回饋</a:t>
              </a:r>
              <a:endParaRPr sz="22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imes New Roman"/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方式</a:t>
              </a:r>
              <a:endParaRPr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3492896" y="5362680"/>
              <a:ext cx="2247503" cy="891477"/>
            </a:xfrm>
            <a:custGeom>
              <a:avLst/>
              <a:gdLst/>
              <a:ahLst/>
              <a:cxnLst/>
              <a:rect l="l" t="t" r="r" b="b"/>
              <a:pathLst>
                <a:path w="1227308" h="954679" extrusionOk="0">
                  <a:moveTo>
                    <a:pt x="0" y="0"/>
                  </a:moveTo>
                  <a:lnTo>
                    <a:pt x="1227308" y="0"/>
                  </a:lnTo>
                  <a:lnTo>
                    <a:pt x="1227308" y="954679"/>
                  </a:lnTo>
                  <a:lnTo>
                    <a:pt x="0" y="95467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5715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800"/>
                <a:buFont typeface="Times New Roman"/>
                <a:buChar char="•"/>
              </a:pPr>
              <a:r>
                <a:rPr lang="zh-TW" sz="2000" b="0" i="0" u="none" strike="noStrike" cap="non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教師於課堂中即時口頭回饋，並於活動後提供書面評語。</a:t>
              </a:r>
              <a:endParaRPr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 rot="5400000">
              <a:off x="1259647" y="5200801"/>
              <a:ext cx="881872" cy="68904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BFBF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5"/>
          <p:cNvSpPr txBox="1"/>
          <p:nvPr/>
        </p:nvSpPr>
        <p:spPr>
          <a:xfrm>
            <a:off x="609600" y="44631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伍、 課堂省思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5" name="Google Shape;705;p35"/>
          <p:cNvSpPr txBox="1"/>
          <p:nvPr/>
        </p:nvSpPr>
        <p:spPr>
          <a:xfrm>
            <a:off x="595313" y="1349824"/>
            <a:ext cx="1097280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透過形成性與總結性評量、課堂觀察與學生回饋資料，從三個面向進行分析與反思：其一，學生在科學概念、探究能力與語言表達方面的學習成果；其二，教學歷程中所面臨的挑戰與因應策略；其三，教師在雙語探究教學實踐中的專業省思與成長。</a:t>
            </a:r>
            <a:endParaRPr sz="2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2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本章的核心目的不僅在於呈現教學成果，更重在檢視POE×CLIL 整合教學模式在實際課室中的運作效能與改進方向，藉此累積可供後續教師實踐與課程優化的經驗依據。</a:t>
            </a:r>
            <a:endParaRPr sz="2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706" name="Google Shape;706;p35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/>
          <p:nvPr/>
        </p:nvSpPr>
        <p:spPr>
          <a:xfrm>
            <a:off x="609600" y="424542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伍、 課堂省思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3" name="Google Shape;713;p36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4" name="Google Shape;714;p36"/>
          <p:cNvSpPr txBox="1"/>
          <p:nvPr/>
        </p:nvSpPr>
        <p:spPr>
          <a:xfrm>
            <a:off x="609600" y="1441884"/>
            <a:ext cx="61315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一、學習成果反思</a:t>
            </a:r>
            <a:endParaRPr sz="24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715" name="Google Shape;715;p36"/>
          <p:cNvGrpSpPr/>
          <p:nvPr/>
        </p:nvGrpSpPr>
        <p:grpSpPr>
          <a:xfrm>
            <a:off x="782152" y="2011680"/>
            <a:ext cx="10983151" cy="1525351"/>
            <a:chOff x="782341" y="2011680"/>
            <a:chExt cx="10785771" cy="1525351"/>
          </a:xfrm>
        </p:grpSpPr>
        <p:sp>
          <p:nvSpPr>
            <p:cNvPr id="716" name="Google Shape;716;p36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17" name="Google Shape;717;p36"/>
            <p:cNvGrpSpPr/>
            <p:nvPr/>
          </p:nvGrpSpPr>
          <p:grpSpPr>
            <a:xfrm>
              <a:off x="782341" y="2011680"/>
              <a:ext cx="1676355" cy="1512000"/>
              <a:chOff x="690901" y="2011680"/>
              <a:chExt cx="1676355" cy="1417320"/>
            </a:xfrm>
          </p:grpSpPr>
          <p:sp>
            <p:nvSpPr>
              <p:cNvPr id="718" name="Google Shape;718;p36"/>
              <p:cNvSpPr/>
              <p:nvPr/>
            </p:nvSpPr>
            <p:spPr>
              <a:xfrm>
                <a:off x="701040" y="2011680"/>
                <a:ext cx="1656080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19" name="Google Shape;719;p36"/>
              <p:cNvSpPr txBox="1"/>
              <p:nvPr/>
            </p:nvSpPr>
            <p:spPr>
              <a:xfrm>
                <a:off x="690901" y="2373348"/>
                <a:ext cx="1676355" cy="663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科學概念理解</a:t>
                </a:r>
                <a:endParaRPr sz="2000" b="1" i="0" u="none" strike="noStrike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的提升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20" name="Google Shape;720;p36"/>
            <p:cNvSpPr txBox="1"/>
            <p:nvPr/>
          </p:nvSpPr>
          <p:spPr>
            <a:xfrm>
              <a:off x="2546824" y="2059531"/>
              <a:ext cx="89433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學生在「觀察紀錄表」、「概念澄清學習單」及小組發表內容的表現，對於水的三態的基本特徵與狀態變化機制有明顯提升</a:t>
              </a: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；</a:t>
              </a: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多數學生能正確描述固、液、氣三態的性質。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在課後多數已能理解氣體狀態不可見，並能說明蒸發可在常溫下發生(Guerra-Reyes et al., 2024)。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小學生主動使用流程圖與句型說明「冰塊變成水、再變成水蒸氣」的連續變化，展現出因果理解與系統化表達的能力。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721" name="Google Shape;721;p36"/>
          <p:cNvGrpSpPr/>
          <p:nvPr/>
        </p:nvGrpSpPr>
        <p:grpSpPr>
          <a:xfrm>
            <a:off x="792475" y="3699048"/>
            <a:ext cx="10972826" cy="1596280"/>
            <a:chOff x="792480" y="2011680"/>
            <a:chExt cx="10775632" cy="1833751"/>
          </a:xfrm>
        </p:grpSpPr>
        <p:sp>
          <p:nvSpPr>
            <p:cNvPr id="722" name="Google Shape;722;p36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23" name="Google Shape;723;p36"/>
            <p:cNvGrpSpPr/>
            <p:nvPr/>
          </p:nvGrpSpPr>
          <p:grpSpPr>
            <a:xfrm>
              <a:off x="792480" y="2011680"/>
              <a:ext cx="1676355" cy="1512000"/>
              <a:chOff x="701040" y="2011680"/>
              <a:chExt cx="1676355" cy="1417320"/>
            </a:xfrm>
          </p:grpSpPr>
          <p:sp>
            <p:nvSpPr>
              <p:cNvPr id="724" name="Google Shape;724;p36"/>
              <p:cNvSpPr/>
              <p:nvPr/>
            </p:nvSpPr>
            <p:spPr>
              <a:xfrm>
                <a:off x="701040" y="2011680"/>
                <a:ext cx="1656080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25" name="Google Shape;725;p36"/>
              <p:cNvSpPr txBox="1"/>
              <p:nvPr/>
            </p:nvSpPr>
            <p:spPr>
              <a:xfrm>
                <a:off x="701040" y="2339225"/>
                <a:ext cx="1676355" cy="762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科學探究能力的養成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26" name="Google Shape;726;p36"/>
            <p:cNvSpPr txBox="1"/>
            <p:nvPr/>
          </p:nvSpPr>
          <p:spPr>
            <a:xfrm>
              <a:off x="2546824" y="2059531"/>
              <a:ext cx="8943300" cy="17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學生能依活動步驟進行預測、觀察與解釋，並觀察到與預測不一致的結果，嘗試提出修正推論。</a:t>
              </a:r>
              <a:endParaRPr sz="16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學生在實驗中展現良好合作能力，能共同分工進行操作、記錄與討論，並以小組形式統整結果。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高成就學生更能從實驗細節中推論出概念間的關聯；中低成就學生則需依賴教師語言引導與實例說明方能統整觀察。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285750" marR="0" lvl="0" indent="-18415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727" name="Google Shape;727;p36"/>
          <p:cNvGrpSpPr/>
          <p:nvPr/>
        </p:nvGrpSpPr>
        <p:grpSpPr>
          <a:xfrm>
            <a:off x="792475" y="5255883"/>
            <a:ext cx="10972826" cy="1096956"/>
            <a:chOff x="792480" y="2011680"/>
            <a:chExt cx="10775632" cy="1512000"/>
          </a:xfrm>
        </p:grpSpPr>
        <p:sp>
          <p:nvSpPr>
            <p:cNvPr id="728" name="Google Shape;728;p36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29" name="Google Shape;729;p36"/>
            <p:cNvGrpSpPr/>
            <p:nvPr/>
          </p:nvGrpSpPr>
          <p:grpSpPr>
            <a:xfrm>
              <a:off x="792480" y="2011680"/>
              <a:ext cx="1676355" cy="1512000"/>
              <a:chOff x="701040" y="2011680"/>
              <a:chExt cx="1676355" cy="1417320"/>
            </a:xfrm>
          </p:grpSpPr>
          <p:sp>
            <p:nvSpPr>
              <p:cNvPr id="730" name="Google Shape;730;p36"/>
              <p:cNvSpPr/>
              <p:nvPr/>
            </p:nvSpPr>
            <p:spPr>
              <a:xfrm>
                <a:off x="701040" y="2011680"/>
                <a:ext cx="1656080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31" name="Google Shape;731;p36"/>
              <p:cNvSpPr txBox="1"/>
              <p:nvPr/>
            </p:nvSpPr>
            <p:spPr>
              <a:xfrm>
                <a:off x="701040" y="2235637"/>
                <a:ext cx="1676355" cy="914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英語語言表達能力的進展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32" name="Google Shape;732;p36"/>
            <p:cNvSpPr txBox="1"/>
            <p:nvPr/>
          </p:nvSpPr>
          <p:spPr>
            <a:xfrm>
              <a:off x="2546824" y="2059531"/>
              <a:ext cx="8943300" cy="13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使用簡易的句子描述觀察(如：The ice melted in five minutes.)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運用因果連接詞表達解釋(如：It melts because the temperature goes up.)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在簡報中完成基本口語輸出，包含科學用語與實驗過程的敘述。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/>
          <p:nvPr/>
        </p:nvSpPr>
        <p:spPr>
          <a:xfrm>
            <a:off x="609600" y="435427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伍、 課堂省思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9" name="Google Shape;739;p37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0" name="Google Shape;740;p37"/>
          <p:cNvSpPr txBox="1"/>
          <p:nvPr/>
        </p:nvSpPr>
        <p:spPr>
          <a:xfrm>
            <a:off x="609600" y="1452769"/>
            <a:ext cx="61315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二、教學挑戰與省思</a:t>
            </a:r>
            <a:endParaRPr sz="24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741" name="Google Shape;741;p37"/>
          <p:cNvGrpSpPr/>
          <p:nvPr/>
        </p:nvGrpSpPr>
        <p:grpSpPr>
          <a:xfrm>
            <a:off x="792479" y="2011680"/>
            <a:ext cx="10906461" cy="1496442"/>
            <a:chOff x="792480" y="2011680"/>
            <a:chExt cx="10775632" cy="1562312"/>
          </a:xfrm>
        </p:grpSpPr>
        <p:sp>
          <p:nvSpPr>
            <p:cNvPr id="742" name="Google Shape;742;p37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43" name="Google Shape;743;p37"/>
            <p:cNvGrpSpPr/>
            <p:nvPr/>
          </p:nvGrpSpPr>
          <p:grpSpPr>
            <a:xfrm>
              <a:off x="792480" y="2011680"/>
              <a:ext cx="1656080" cy="1512000"/>
              <a:chOff x="701040" y="2011680"/>
              <a:chExt cx="1656080" cy="1417320"/>
            </a:xfrm>
          </p:grpSpPr>
          <p:sp>
            <p:nvSpPr>
              <p:cNvPr id="744" name="Google Shape;744;p37"/>
              <p:cNvSpPr/>
              <p:nvPr/>
            </p:nvSpPr>
            <p:spPr>
              <a:xfrm>
                <a:off x="701040" y="2011680"/>
                <a:ext cx="1636215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45" name="Google Shape;745;p37"/>
              <p:cNvSpPr txBox="1"/>
              <p:nvPr/>
            </p:nvSpPr>
            <p:spPr>
              <a:xfrm>
                <a:off x="701040" y="2397175"/>
                <a:ext cx="1656080" cy="718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學生英語程度的落差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46" name="Google Shape;746;p37"/>
            <p:cNvSpPr txBox="1"/>
            <p:nvPr/>
          </p:nvSpPr>
          <p:spPr>
            <a:xfrm>
              <a:off x="2546824" y="2059530"/>
              <a:ext cx="8943341" cy="1514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因應策略：教師在活動設計上增加視覺提示、提供詞彙卡片與雙語講解；同時安排異質分組，讓語言程度較高的學生帶領較弱學生完成任務。</a:t>
              </a:r>
              <a:endParaRPr sz="18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8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後續建議：可於課前進行語言預習活動(如詞彙配對、圖像學習遊戲)，讓學生先熟悉基本術語，有助於課堂中減少認知負荷。</a:t>
              </a:r>
              <a:endParaRPr sz="18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747" name="Google Shape;747;p37"/>
          <p:cNvGrpSpPr/>
          <p:nvPr/>
        </p:nvGrpSpPr>
        <p:grpSpPr>
          <a:xfrm>
            <a:off x="792480" y="3606981"/>
            <a:ext cx="10906460" cy="1463233"/>
            <a:chOff x="792480" y="2011680"/>
            <a:chExt cx="10775632" cy="1621556"/>
          </a:xfrm>
        </p:grpSpPr>
        <p:sp>
          <p:nvSpPr>
            <p:cNvPr id="748" name="Google Shape;748;p37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49" name="Google Shape;749;p37"/>
            <p:cNvGrpSpPr/>
            <p:nvPr/>
          </p:nvGrpSpPr>
          <p:grpSpPr>
            <a:xfrm>
              <a:off x="792480" y="2011680"/>
              <a:ext cx="1656080" cy="1512000"/>
              <a:chOff x="701040" y="2011680"/>
              <a:chExt cx="1656080" cy="1417320"/>
            </a:xfrm>
          </p:grpSpPr>
          <p:sp>
            <p:nvSpPr>
              <p:cNvPr id="750" name="Google Shape;750;p37"/>
              <p:cNvSpPr/>
              <p:nvPr/>
            </p:nvSpPr>
            <p:spPr>
              <a:xfrm>
                <a:off x="701040" y="2011680"/>
                <a:ext cx="1639264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51" name="Google Shape;751;p37"/>
              <p:cNvSpPr txBox="1"/>
              <p:nvPr/>
            </p:nvSpPr>
            <p:spPr>
              <a:xfrm>
                <a:off x="701040" y="2397174"/>
                <a:ext cx="1656080" cy="746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時間掌控與探究節奏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52" name="Google Shape;752;p37"/>
            <p:cNvSpPr txBox="1"/>
            <p:nvPr/>
          </p:nvSpPr>
          <p:spPr>
            <a:xfrm>
              <a:off x="2546824" y="2059531"/>
              <a:ext cx="8943341" cy="1573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因應策略：將三個實驗採小組輪站操作，並於下一節課補充延伸講解與概念釐清，維持探究流程完整。</a:t>
              </a:r>
              <a:endParaRPr sz="18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8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後續建議：未來可將單元時數擴充至四至五節，或事先錄製影片做為預習與複習材料，使學生在課外也能鞏固概念。</a:t>
              </a:r>
              <a:endParaRPr sz="18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753" name="Google Shape;753;p37"/>
          <p:cNvGrpSpPr/>
          <p:nvPr/>
        </p:nvGrpSpPr>
        <p:grpSpPr>
          <a:xfrm>
            <a:off x="792480" y="5154276"/>
            <a:ext cx="10906460" cy="1582700"/>
            <a:chOff x="792480" y="2011680"/>
            <a:chExt cx="10775632" cy="1615153"/>
          </a:xfrm>
        </p:grpSpPr>
        <p:sp>
          <p:nvSpPr>
            <p:cNvPr id="754" name="Google Shape;754;p37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55" name="Google Shape;755;p37"/>
            <p:cNvGrpSpPr/>
            <p:nvPr/>
          </p:nvGrpSpPr>
          <p:grpSpPr>
            <a:xfrm>
              <a:off x="792480" y="2011680"/>
              <a:ext cx="1656080" cy="1512000"/>
              <a:chOff x="701040" y="2011680"/>
              <a:chExt cx="1656080" cy="1417320"/>
            </a:xfrm>
          </p:grpSpPr>
          <p:sp>
            <p:nvSpPr>
              <p:cNvPr id="756" name="Google Shape;756;p37"/>
              <p:cNvSpPr/>
              <p:nvPr/>
            </p:nvSpPr>
            <p:spPr>
              <a:xfrm>
                <a:off x="701041" y="2011680"/>
                <a:ext cx="1631807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57" name="Google Shape;757;p37"/>
              <p:cNvSpPr txBox="1"/>
              <p:nvPr/>
            </p:nvSpPr>
            <p:spPr>
              <a:xfrm>
                <a:off x="701040" y="2397175"/>
                <a:ext cx="1656080" cy="814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語言與內容整合的難度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58" name="Google Shape;758;p37"/>
            <p:cNvSpPr txBox="1"/>
            <p:nvPr/>
          </p:nvSpPr>
          <p:spPr>
            <a:xfrm>
              <a:off x="2546824" y="2059531"/>
              <a:ext cx="8943341" cy="156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8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因應策略：每階段提供明確語言任務(如：用三句話說明觀察結果)、句型引導與分層提問，強化語言與概念連結。</a:t>
              </a:r>
              <a:endParaRPr sz="18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8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後續建議：教師應持續進修雙語教學策略與語言教學知識，可與英語教師跨科協作，設計更完整的CLIL 模組。</a:t>
              </a:r>
              <a:endParaRPr sz="18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8"/>
          <p:cNvSpPr txBox="1"/>
          <p:nvPr/>
        </p:nvSpPr>
        <p:spPr>
          <a:xfrm>
            <a:off x="609600" y="435423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伍、 課堂省思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5" name="Google Shape;765;p38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6" name="Google Shape;766;p38"/>
          <p:cNvSpPr txBox="1"/>
          <p:nvPr/>
        </p:nvSpPr>
        <p:spPr>
          <a:xfrm>
            <a:off x="609600" y="1452765"/>
            <a:ext cx="61315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三、教師專業成長省思</a:t>
            </a:r>
            <a:endParaRPr sz="24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grpSp>
        <p:nvGrpSpPr>
          <p:cNvPr id="767" name="Google Shape;767;p38"/>
          <p:cNvGrpSpPr/>
          <p:nvPr/>
        </p:nvGrpSpPr>
        <p:grpSpPr>
          <a:xfrm>
            <a:off x="792480" y="2011680"/>
            <a:ext cx="10775632" cy="1275156"/>
            <a:chOff x="792480" y="2011680"/>
            <a:chExt cx="10775632" cy="1512000"/>
          </a:xfrm>
        </p:grpSpPr>
        <p:sp>
          <p:nvSpPr>
            <p:cNvPr id="768" name="Google Shape;768;p38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69" name="Google Shape;769;p38"/>
            <p:cNvGrpSpPr/>
            <p:nvPr/>
          </p:nvGrpSpPr>
          <p:grpSpPr>
            <a:xfrm>
              <a:off x="792480" y="2011680"/>
              <a:ext cx="1656080" cy="1512000"/>
              <a:chOff x="701040" y="2011680"/>
              <a:chExt cx="1656080" cy="1417320"/>
            </a:xfrm>
          </p:grpSpPr>
          <p:sp>
            <p:nvSpPr>
              <p:cNvPr id="770" name="Google Shape;770;p38"/>
              <p:cNvSpPr/>
              <p:nvPr/>
            </p:nvSpPr>
            <p:spPr>
              <a:xfrm>
                <a:off x="701040" y="2011680"/>
                <a:ext cx="1656080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71" name="Google Shape;771;p38"/>
              <p:cNvSpPr txBox="1"/>
              <p:nvPr/>
            </p:nvSpPr>
            <p:spPr>
              <a:xfrm>
                <a:off x="701040" y="2155914"/>
                <a:ext cx="1656080" cy="112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POE 策略在雙語教學的實踐可行性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72" name="Google Shape;772;p38"/>
            <p:cNvSpPr txBox="1"/>
            <p:nvPr/>
          </p:nvSpPr>
          <p:spPr>
            <a:xfrm>
              <a:off x="2546824" y="2059530"/>
              <a:ext cx="8943341" cy="1368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到POE 策略不僅能促進學生的科學探究歷程，也能自然地創造語言輸出的需求。當學生對預測結果產生疑問時，更願意主動詢問、討論與解釋，語言因而成為學習的工具，而非隔閡。</a:t>
              </a:r>
              <a:endParaRPr sz="16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POE 三階段亦有助於課程結構清晰化，使雙語教學活動有邏輯可循，教師與學生皆能掌握每一環節的學習重點。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773" name="Google Shape;773;p38"/>
          <p:cNvGrpSpPr/>
          <p:nvPr/>
        </p:nvGrpSpPr>
        <p:grpSpPr>
          <a:xfrm>
            <a:off x="792480" y="3429000"/>
            <a:ext cx="10775632" cy="1459227"/>
            <a:chOff x="792480" y="2011680"/>
            <a:chExt cx="10775632" cy="1512000"/>
          </a:xfrm>
        </p:grpSpPr>
        <p:sp>
          <p:nvSpPr>
            <p:cNvPr id="774" name="Google Shape;774;p38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75" name="Google Shape;775;p38"/>
            <p:cNvGrpSpPr/>
            <p:nvPr/>
          </p:nvGrpSpPr>
          <p:grpSpPr>
            <a:xfrm>
              <a:off x="792480" y="2011680"/>
              <a:ext cx="1656080" cy="1512000"/>
              <a:chOff x="701040" y="2011680"/>
              <a:chExt cx="1656080" cy="1417320"/>
            </a:xfrm>
          </p:grpSpPr>
          <p:sp>
            <p:nvSpPr>
              <p:cNvPr id="776" name="Google Shape;776;p38"/>
              <p:cNvSpPr/>
              <p:nvPr/>
            </p:nvSpPr>
            <p:spPr>
              <a:xfrm>
                <a:off x="701040" y="2011680"/>
                <a:ext cx="1656080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77" name="Google Shape;777;p38"/>
              <p:cNvSpPr txBox="1"/>
              <p:nvPr/>
            </p:nvSpPr>
            <p:spPr>
              <a:xfrm>
                <a:off x="701040" y="2243371"/>
                <a:ext cx="1656080" cy="986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雙語教學中的教師角色轉變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78" name="Google Shape;778;p38"/>
            <p:cNvSpPr txBox="1"/>
            <p:nvPr/>
          </p:nvSpPr>
          <p:spPr>
            <a:xfrm>
              <a:off x="2546824" y="2059531"/>
              <a:ext cx="8943341" cy="1450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在雙語探究教學中，教師不再是「知識傳遞者」，而是「語言引導者」、「提問設計者」與「學習促進者」。</a:t>
              </a:r>
              <a:endParaRPr sz="16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教師必須同時觀察學生語言使用與概念理解的狀況，適時調整語言輸入密度、補充背景知識或協助語言組織。意識到自身英語口語清晰度、語速控制與非語言提示(如圖示、手勢)對學生理解有顯著影響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grpSp>
        <p:nvGrpSpPr>
          <p:cNvPr id="779" name="Google Shape;779;p38"/>
          <p:cNvGrpSpPr/>
          <p:nvPr/>
        </p:nvGrpSpPr>
        <p:grpSpPr>
          <a:xfrm>
            <a:off x="792480" y="5022196"/>
            <a:ext cx="10775632" cy="1510277"/>
            <a:chOff x="792480" y="2011680"/>
            <a:chExt cx="10775632" cy="1512000"/>
          </a:xfrm>
        </p:grpSpPr>
        <p:sp>
          <p:nvSpPr>
            <p:cNvPr id="780" name="Google Shape;780;p38"/>
            <p:cNvSpPr/>
            <p:nvPr/>
          </p:nvSpPr>
          <p:spPr>
            <a:xfrm>
              <a:off x="2468879" y="2011680"/>
              <a:ext cx="9099233" cy="1512000"/>
            </a:xfrm>
            <a:prstGeom prst="rect">
              <a:avLst/>
            </a:prstGeom>
            <a:noFill/>
            <a:ln w="28575" cap="flat" cmpd="sng">
              <a:solidFill>
                <a:srgbClr val="089CA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C</a:t>
              </a: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grpSp>
          <p:nvGrpSpPr>
            <p:cNvPr id="781" name="Google Shape;781;p38"/>
            <p:cNvGrpSpPr/>
            <p:nvPr/>
          </p:nvGrpSpPr>
          <p:grpSpPr>
            <a:xfrm>
              <a:off x="792480" y="2011680"/>
              <a:ext cx="1656080" cy="1512000"/>
              <a:chOff x="701040" y="2011680"/>
              <a:chExt cx="1656080" cy="1417320"/>
            </a:xfrm>
          </p:grpSpPr>
          <p:sp>
            <p:nvSpPr>
              <p:cNvPr id="782" name="Google Shape;782;p38"/>
              <p:cNvSpPr/>
              <p:nvPr/>
            </p:nvSpPr>
            <p:spPr>
              <a:xfrm>
                <a:off x="701040" y="2011680"/>
                <a:ext cx="1656080" cy="1417320"/>
              </a:xfrm>
              <a:prstGeom prst="rect">
                <a:avLst/>
              </a:prstGeom>
              <a:solidFill>
                <a:srgbClr val="089CA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sp>
            <p:nvSpPr>
              <p:cNvPr id="783" name="Google Shape;783;p38"/>
              <p:cNvSpPr txBox="1"/>
              <p:nvPr/>
            </p:nvSpPr>
            <p:spPr>
              <a:xfrm>
                <a:off x="701040" y="2388200"/>
                <a:ext cx="1656080" cy="664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 i="0" u="none" strike="noStrike" dirty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語言與科學的融合價值</a:t>
                </a:r>
                <a:endParaRPr sz="2000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84" name="Google Shape;784;p38"/>
            <p:cNvSpPr txBox="1"/>
            <p:nvPr/>
          </p:nvSpPr>
          <p:spPr>
            <a:xfrm>
              <a:off x="2546824" y="2100643"/>
              <a:ext cx="8943341" cy="140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語言不只是學習的附屬品，而是理解的延伸與展現。本單元驗證了語言與內容整合教學的可能性與價值</a:t>
              </a:r>
              <a:r>
                <a:rPr lang="zh-TW" sz="1600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。</a:t>
              </a:r>
              <a:endParaRPr sz="16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  <a:p>
              <a:pPr marL="285750" marR="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0B2036"/>
                </a:buClr>
                <a:buSzPts val="1600"/>
                <a:buFont typeface="Arial"/>
                <a:buChar char="•"/>
              </a:pPr>
              <a:r>
                <a:rPr lang="zh-TW" sz="1600" b="0" i="0" u="none" strike="noStrike" dirty="0">
                  <a:solidFill>
                    <a:srgbClr val="0B20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POE 策略與CLIL 理念的結合不僅可促進學生的探究參與與語言使用，也深化了教師對雙語自然教學的理解。透過課堂觀察與學生表現可見，語言支架與科學探究活動相互作用，能有效降低語言負擔並激發學習動機。</a:t>
              </a:r>
              <a:endParaRPr sz="1600" b="0" i="0" u="none" strike="noStrike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9"/>
          <p:cNvSpPr txBox="1"/>
          <p:nvPr/>
        </p:nvSpPr>
        <p:spPr>
          <a:xfrm>
            <a:off x="609600" y="38099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陸、 參考文獻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1" name="Google Shape;791;p39"/>
          <p:cNvSpPr txBox="1"/>
          <p:nvPr/>
        </p:nvSpPr>
        <p:spPr>
          <a:xfrm>
            <a:off x="609600" y="1235988"/>
            <a:ext cx="1139952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Budimaier, F., &amp; Hopf, M. (2024). Evaluation of a new teaching-learning sequence on the particulate nature of matter using crystal structures. Physical Review Physics Education Research, 20(2), 020104.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Coyle, D., Hood, P., &amp; Marsh, D. (2010). CLIL: Content and language integrated learning. Cambridge University Press.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Guerra-Reyes, F., Guerra-Dávila, E., Naranjo-Toro, M., Basantes-Andrade, A., &amp; Guevara-Betancourt, S. (2024). Misconceptions in the learning of natural sciences: A systematic review. Education Sciences, 14(5), 497.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Huang, Y.-C. (2020). The effects of elementary students’ science learning in CLIL. English Language Teaching, 13(2), 1–12.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Kearney, M., Treagust, D. F., Yeo, S., &amp; Zadnik, M. (2001). Student and teacher perceptions of the use of multimedia supported predict–observe–explain tasks to probe understanding. Research in Science Education, 31(4), 589–615.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Liew, C. W., &amp; Treagust, D. F. (1995). A predict–observe–explain teaching sequence for learning about students’ understanding of heat and expansion of liquids. Australian Science Teachers Journal, 41(1), 68–71.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Özcan, H., &amp; Uyanık, G. (2022). The effects of the predict–observe–explain (POE) strategy on students’ achievement and attitudes towards science lesson. Journal of Education in Science, Environment and Health, 8(2), 131–144. </a:t>
            </a:r>
            <a:endParaRPr sz="18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White, R., &amp; Gunstone, R. (1992). Probing understanding. Falmer Press.</a:t>
            </a:r>
            <a:endParaRPr sz="18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792" name="Google Shape;792;p39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609600" y="50074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壹、教學背景與動機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754842" y="1344127"/>
            <a:ext cx="70591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政策落實到課室層面仍面臨若干具體挑戰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822960" y="2021840"/>
            <a:ext cx="5120640" cy="9180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教學系統與教師端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6314440" y="2021840"/>
            <a:ext cx="5120640" cy="918004"/>
          </a:xfrm>
          <a:prstGeom prst="rect">
            <a:avLst/>
          </a:prstGeom>
          <a:solidFill>
            <a:srgbClr val="089CA2"/>
          </a:solidFill>
          <a:ln w="12700" cap="flat" cmpd="sng">
            <a:solidFill>
              <a:srgbClr val="089C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學生認知與學習端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822950" y="3275602"/>
            <a:ext cx="5120700" cy="1066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988820" y="3411427"/>
            <a:ext cx="395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語言比例拿捏困難：</a:t>
            </a:r>
            <a:r>
              <a:rPr lang="zh-TW"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L1</a:t>
            </a:r>
            <a:r>
              <a:rPr lang="zh-TW"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（</a:t>
            </a:r>
            <a:r>
              <a:rPr 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母語/中文） 與 L2（目標語/英文）</a:t>
            </a:r>
            <a:r>
              <a:rPr lang="zh-TW"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 切換時機不明確，雙專長師資不足。</a:t>
            </a:r>
            <a:endParaRPr sz="18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822960" y="4547507"/>
            <a:ext cx="5120700" cy="9180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</a:t>
            </a:r>
            <a:endParaRPr sz="28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822960" y="5542364"/>
            <a:ext cx="5120640" cy="91800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</a:t>
            </a:r>
            <a:endParaRPr sz="28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1988832" y="4683269"/>
            <a:ext cx="395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備課與評量限制：</a:t>
            </a:r>
            <a:r>
              <a:rPr lang="zh-TW"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備課時間受限，且教學語言與評量語言常不一致。</a:t>
            </a:r>
            <a:endParaRPr sz="180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988820" y="5678201"/>
            <a:ext cx="41071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期待壓力：</a:t>
            </a:r>
            <a:r>
              <a:rPr lang="zh-TW" sz="1800" dirty="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學校與家長對課堂全英語(EMI)的迷思與壓力。</a:t>
            </a:r>
            <a:endParaRPr sz="1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6314440" y="4943455"/>
            <a:ext cx="5120640" cy="1487825"/>
          </a:xfrm>
          <a:prstGeom prst="rect">
            <a:avLst/>
          </a:prstGeom>
          <a:noFill/>
          <a:ln w="12700" cap="flat" cmpd="sng">
            <a:solidFill>
              <a:srgbClr val="089C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6314440" y="3275604"/>
            <a:ext cx="5120640" cy="1515296"/>
          </a:xfrm>
          <a:prstGeom prst="rect">
            <a:avLst/>
          </a:prstGeom>
          <a:noFill/>
          <a:ln w="12700" cap="flat" cmpd="sng">
            <a:solidFill>
              <a:srgbClr val="089C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7353300" y="3599295"/>
            <a:ext cx="40157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概念零散化：</a:t>
            </a:r>
            <a:r>
              <a:rPr lang="zh-TW"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能背出固/液/氣體定義，卻缺乏對粒子運動模型與能量變化的系統理解。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7261860" y="5225702"/>
            <a:ext cx="41071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語言限制：</a:t>
            </a:r>
            <a:r>
              <a:rPr lang="zh-TW"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雖能理解教師指令，卻常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B20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因英語詞彙或句構侷限，難以以科學語言清楚表達觀察與推論(Huang, 2020)。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27" y="3462774"/>
            <a:ext cx="657317" cy="65731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26" y="4678160"/>
            <a:ext cx="657317" cy="65731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26" y="5635636"/>
            <a:ext cx="657317" cy="65731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12" y="3677510"/>
            <a:ext cx="657317" cy="65731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12" y="5283024"/>
            <a:ext cx="657317" cy="657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0"/>
          <p:cNvSpPr txBox="1"/>
          <p:nvPr/>
        </p:nvSpPr>
        <p:spPr>
          <a:xfrm>
            <a:off x="609600" y="39188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柒、 附錄-教案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9" name="Google Shape;799;p40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0" name="Google Shape;800;p40"/>
          <p:cNvSpPr txBox="1"/>
          <p:nvPr/>
        </p:nvSpPr>
        <p:spPr>
          <a:xfrm>
            <a:off x="609600" y="1271591"/>
            <a:ext cx="8436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本設計為研究型縮時範例，實際教學可依學校課程彈性延伸至</a:t>
            </a:r>
            <a:r>
              <a:rPr lang="zh-TW" sz="20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5-6 </a:t>
            </a:r>
            <a:r>
              <a:rPr lang="zh-TW" sz="2000" b="1" i="0" u="none" strike="noStrik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節課。</a:t>
            </a:r>
            <a:endParaRPr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801" name="Google Shape;80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17" y="1666087"/>
            <a:ext cx="4512298" cy="489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7732" y="1688947"/>
            <a:ext cx="3635829" cy="492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1"/>
          <p:cNvSpPr txBox="1"/>
          <p:nvPr/>
        </p:nvSpPr>
        <p:spPr>
          <a:xfrm>
            <a:off x="609600" y="39188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柒、 附錄-教案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9" name="Google Shape;809;p41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0" name="Google Shape;810;p41"/>
          <p:cNvSpPr txBox="1"/>
          <p:nvPr/>
        </p:nvSpPr>
        <p:spPr>
          <a:xfrm>
            <a:off x="609600" y="1271591"/>
            <a:ext cx="8436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本設計為研究型縮時範例，實際教學可依學校課程彈性延伸至</a:t>
            </a: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5-6 </a:t>
            </a: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節課。</a:t>
            </a:r>
            <a:endParaRPr sz="20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811" name="Google Shape;8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337" y="1671701"/>
            <a:ext cx="3785517" cy="498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3557" y="1661368"/>
            <a:ext cx="3503309" cy="500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569" y="1671701"/>
            <a:ext cx="3503310" cy="49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2"/>
          <p:cNvSpPr txBox="1"/>
          <p:nvPr/>
        </p:nvSpPr>
        <p:spPr>
          <a:xfrm>
            <a:off x="609600" y="39188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柒、 附錄-教案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0" name="Google Shape;820;p42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1" name="Google Shape;821;p42"/>
          <p:cNvSpPr txBox="1"/>
          <p:nvPr/>
        </p:nvSpPr>
        <p:spPr>
          <a:xfrm>
            <a:off x="609600" y="1271591"/>
            <a:ext cx="8436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本設計為研究型縮時範例，實際教學可依學校課程彈性延伸至</a:t>
            </a: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5-6 </a:t>
            </a: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節課。</a:t>
            </a:r>
            <a:endParaRPr sz="20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822" name="Google Shape;82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1656031"/>
            <a:ext cx="3483429" cy="490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778" y="1656031"/>
            <a:ext cx="3483429" cy="49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7757" y="1656031"/>
            <a:ext cx="3498444" cy="49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3"/>
          <p:cNvSpPr txBox="1"/>
          <p:nvPr/>
        </p:nvSpPr>
        <p:spPr>
          <a:xfrm>
            <a:off x="609600" y="391884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柒、 附錄-教案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1" name="Google Shape;831;p43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2" name="Google Shape;832;p43"/>
          <p:cNvSpPr txBox="1"/>
          <p:nvPr/>
        </p:nvSpPr>
        <p:spPr>
          <a:xfrm>
            <a:off x="609600" y="1271591"/>
            <a:ext cx="8436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本設計為研究型縮時範例，實際教學可依學校課程彈性延伸至</a:t>
            </a: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5-6 </a:t>
            </a:r>
            <a:r>
              <a:rPr lang="zh-TW" sz="20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節課。</a:t>
            </a:r>
            <a:endParaRPr sz="20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pic>
        <p:nvPicPr>
          <p:cNvPr id="833" name="Google Shape;83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159" y="1671701"/>
            <a:ext cx="3571497" cy="505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335" y="1671701"/>
            <a:ext cx="4861305" cy="233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4"/>
          <p:cNvSpPr txBox="1"/>
          <p:nvPr/>
        </p:nvSpPr>
        <p:spPr>
          <a:xfrm>
            <a:off x="609600" y="661467"/>
            <a:ext cx="3760694" cy="212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柒、 附錄-語言表現評量規準表</a:t>
            </a:r>
            <a:r>
              <a:rPr lang="zh-TW" sz="32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(LanguagePerformance Rubric)</a:t>
            </a:r>
            <a:endParaRPr sz="32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841" name="Google Shape;841;p44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42" name="Google Shape;84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28" y="751113"/>
            <a:ext cx="5890437" cy="593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5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45</a:t>
            </a:fld>
            <a:endParaRPr/>
          </a:p>
        </p:txBody>
      </p:sp>
      <p:pic>
        <p:nvPicPr>
          <p:cNvPr id="850" name="Google Shape;85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5257" y="685796"/>
            <a:ext cx="5108602" cy="6052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40;p44"/>
          <p:cNvSpPr txBox="1"/>
          <p:nvPr/>
        </p:nvSpPr>
        <p:spPr>
          <a:xfrm>
            <a:off x="609600" y="979714"/>
            <a:ext cx="4095608" cy="255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100000"/>
            </a:pPr>
            <a:r>
              <a:rPr lang="zh-TW" altLang="en-US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柒、 附錄</a:t>
            </a:r>
            <a:r>
              <a:rPr lang="en-US" alt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-</a:t>
            </a:r>
            <a:r>
              <a:rPr lang="zh-TW" altLang="en-US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學科表現評量規準表</a:t>
            </a:r>
          </a:p>
          <a:p>
            <a:pPr lvl="0">
              <a:buClr>
                <a:schemeClr val="dk2"/>
              </a:buClr>
              <a:buSzPct val="100000"/>
            </a:pPr>
            <a:r>
              <a:rPr lang="en-US" altLang="zh-TW" sz="32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(Content Performance Rubric)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CDD35-174F-9F26-6786-2BA287213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341E99EE-0B34-5ECD-287A-71FB8A035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2" r="29635" b="85552"/>
          <a:stretch>
            <a:fillRect/>
          </a:stretch>
        </p:blipFill>
        <p:spPr>
          <a:xfrm rot="11474029">
            <a:off x="859578" y="2826778"/>
            <a:ext cx="482704" cy="60205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0429145-BB99-2F44-68E9-D1D6A4E6F7B2}"/>
              </a:ext>
            </a:extLst>
          </p:cNvPr>
          <p:cNvSpPr txBox="1"/>
          <p:nvPr/>
        </p:nvSpPr>
        <p:spPr>
          <a:xfrm>
            <a:off x="4464784" y="3222110"/>
            <a:ext cx="3262432" cy="1015663"/>
          </a:xfrm>
          <a:prstGeom prst="rect">
            <a:avLst/>
          </a:prstGeom>
          <a:solidFill>
            <a:srgbClr val="0B9EA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56C4F828-A966-C22B-E6B9-F3CBF2AFB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9" b="86700"/>
          <a:stretch>
            <a:fillRect/>
          </a:stretch>
        </p:blipFill>
        <p:spPr>
          <a:xfrm rot="1036726">
            <a:off x="9549380" y="2068938"/>
            <a:ext cx="958479" cy="10341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7F8AD68-34AD-02C2-85DD-59CBD1C7F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5" r="2971"/>
          <a:stretch>
            <a:fillRect/>
          </a:stretch>
        </p:blipFill>
        <p:spPr>
          <a:xfrm>
            <a:off x="9770981" y="5727063"/>
            <a:ext cx="2394016" cy="1159764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A9AD9140-9529-1B80-1BC3-8DC4D915976D}"/>
              </a:ext>
            </a:extLst>
          </p:cNvPr>
          <p:cNvGrpSpPr/>
          <p:nvPr/>
        </p:nvGrpSpPr>
        <p:grpSpPr>
          <a:xfrm>
            <a:off x="-26976" y="4562595"/>
            <a:ext cx="3207056" cy="2379369"/>
            <a:chOff x="-26976" y="4585745"/>
            <a:chExt cx="3207056" cy="2379369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6B8875A-E91A-9ED4-4773-6DAA45D93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72" t="2820" b="47005"/>
            <a:stretch>
              <a:fillRect/>
            </a:stretch>
          </p:blipFill>
          <p:spPr>
            <a:xfrm>
              <a:off x="-26976" y="4585745"/>
              <a:ext cx="1222027" cy="1237996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7BAD20F7-AA69-80F9-F0A3-3A65C5803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43" r="38050" b="85552"/>
            <a:stretch>
              <a:fillRect/>
            </a:stretch>
          </p:blipFill>
          <p:spPr>
            <a:xfrm>
              <a:off x="1" y="5805350"/>
              <a:ext cx="1195050" cy="1159764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77AA26E6-8FEC-3917-CD32-0225D9ADD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3" r="11015" b="85552"/>
            <a:stretch>
              <a:fillRect/>
            </a:stretch>
          </p:blipFill>
          <p:spPr>
            <a:xfrm>
              <a:off x="1184891" y="5802659"/>
              <a:ext cx="1995189" cy="1159764"/>
            </a:xfrm>
            <a:prstGeom prst="rect">
              <a:avLst/>
            </a:prstGeom>
          </p:spPr>
        </p:pic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54F54AFB-7F43-96C1-55F1-AE3BF357F5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2" r="29635" b="85552"/>
          <a:stretch>
            <a:fillRect/>
          </a:stretch>
        </p:blipFill>
        <p:spPr>
          <a:xfrm rot="2962924">
            <a:off x="1404372" y="1594125"/>
            <a:ext cx="734337" cy="915911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D6B3AF3-D0D0-7D15-EDD7-6AFB65B8A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2" r="29635" b="85552"/>
          <a:stretch>
            <a:fillRect/>
          </a:stretch>
        </p:blipFill>
        <p:spPr>
          <a:xfrm rot="13436796">
            <a:off x="1841689" y="2650780"/>
            <a:ext cx="375708" cy="46860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1C0AB30E-9E9C-3BD9-8C90-2A7CAA6C46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9" b="86700"/>
          <a:stretch>
            <a:fillRect/>
          </a:stretch>
        </p:blipFill>
        <p:spPr>
          <a:xfrm rot="4426844">
            <a:off x="10820201" y="3226076"/>
            <a:ext cx="656345" cy="7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9"/>
    </mc:Choice>
    <mc:Fallback xmlns="">
      <p:transition spd="slow" advTm="113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609600" y="468086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壹、教學背景與動機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2867660" y="1516826"/>
            <a:ext cx="6131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課室裡的真實挑戰：語言表達的瓶頸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8" name="Google Shape;188;p5"/>
          <p:cNvGrpSpPr/>
          <p:nvPr/>
        </p:nvGrpSpPr>
        <p:grpSpPr>
          <a:xfrm>
            <a:off x="1376750" y="2448389"/>
            <a:ext cx="9514728" cy="2655561"/>
            <a:chOff x="1447806" y="2036179"/>
            <a:chExt cx="9164639" cy="2655561"/>
          </a:xfrm>
        </p:grpSpPr>
        <p:sp>
          <p:nvSpPr>
            <p:cNvPr id="189" name="Google Shape;189;p5"/>
            <p:cNvSpPr/>
            <p:nvPr/>
          </p:nvSpPr>
          <p:spPr>
            <a:xfrm>
              <a:off x="3968557" y="2061614"/>
              <a:ext cx="3579246" cy="362546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447806" y="2767515"/>
              <a:ext cx="1914000" cy="918000"/>
            </a:xfrm>
            <a:prstGeom prst="rect">
              <a:avLst/>
            </a:prstGeom>
            <a:solidFill>
              <a:srgbClr val="089C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被動接受</a:t>
              </a:r>
              <a:endParaRPr sz="22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(Memory)</a:t>
              </a:r>
              <a:endParaRPr sz="22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8236222" y="2767514"/>
              <a:ext cx="2210890" cy="918004"/>
            </a:xfrm>
            <a:prstGeom prst="rect">
              <a:avLst/>
            </a:prstGeom>
            <a:solidFill>
              <a:srgbClr val="0568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 b="1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深度內化</a:t>
              </a:r>
              <a:br>
                <a:rPr lang="zh-TW" sz="2200" b="1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</a:br>
              <a:r>
                <a:rPr lang="zh-TW" sz="2200" b="1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(Internalization)</a:t>
              </a:r>
              <a:endParaRPr sz="22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1447807" y="3768340"/>
              <a:ext cx="1972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學生能聽懂基礎指令，記誦科學名詞定義。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8167745" y="3783088"/>
              <a:ext cx="244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進行自然現象的推理、論述與概念統整。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545388" y="3028974"/>
              <a:ext cx="4582886" cy="603469"/>
            </a:xfrm>
            <a:custGeom>
              <a:avLst/>
              <a:gdLst/>
              <a:ahLst/>
              <a:cxnLst/>
              <a:rect l="l" t="t" r="r" b="b"/>
              <a:pathLst>
                <a:path w="4582886" h="603469" extrusionOk="0">
                  <a:moveTo>
                    <a:pt x="2148839" y="150867"/>
                  </a:moveTo>
                  <a:lnTo>
                    <a:pt x="2981825" y="150867"/>
                  </a:lnTo>
                  <a:lnTo>
                    <a:pt x="2921810" y="452602"/>
                  </a:lnTo>
                  <a:lnTo>
                    <a:pt x="2088824" y="452602"/>
                  </a:lnTo>
                  <a:close/>
                  <a:moveTo>
                    <a:pt x="0" y="150867"/>
                  </a:moveTo>
                  <a:lnTo>
                    <a:pt x="2003979" y="150867"/>
                  </a:lnTo>
                  <a:lnTo>
                    <a:pt x="1943964" y="452602"/>
                  </a:lnTo>
                  <a:lnTo>
                    <a:pt x="0" y="452602"/>
                  </a:lnTo>
                  <a:close/>
                  <a:moveTo>
                    <a:pt x="4281152" y="0"/>
                  </a:moveTo>
                  <a:lnTo>
                    <a:pt x="4582886" y="301735"/>
                  </a:lnTo>
                  <a:lnTo>
                    <a:pt x="4281152" y="603469"/>
                  </a:lnTo>
                  <a:lnTo>
                    <a:pt x="4281152" y="452602"/>
                  </a:lnTo>
                  <a:lnTo>
                    <a:pt x="3066669" y="452602"/>
                  </a:lnTo>
                  <a:lnTo>
                    <a:pt x="3126684" y="150867"/>
                  </a:lnTo>
                  <a:lnTo>
                    <a:pt x="4281152" y="15086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3936682" y="2036179"/>
              <a:ext cx="431863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200">
                  <a:solidFill>
                    <a:srgbClr val="11305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語言表達的限制  </a:t>
              </a:r>
              <a:r>
                <a:rPr lang="zh-TW" sz="1800">
                  <a:solidFill>
                    <a:srgbClr val="11305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(Huang, 2020)</a:t>
              </a:r>
              <a:endParaRPr sz="2400">
                <a:solidFill>
                  <a:srgbClr val="1130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3936683" y="2460457"/>
              <a:ext cx="373621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受限於詞彙與句構，難以清楚描述觀察與推論</a:t>
              </a:r>
              <a:endParaRPr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7" name="Google Shape;197;p5"/>
          <p:cNvSpPr/>
          <p:nvPr/>
        </p:nvSpPr>
        <p:spPr>
          <a:xfrm>
            <a:off x="1376675" y="5445775"/>
            <a:ext cx="9452400" cy="79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核心瓶頸：當語言表達能力受限，探究經驗便無法統整。學習被迫停留在「記憶」，科學概念無法真正內化。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609600" y="50073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壹、教學背景與動機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" name="Google Shape;204;p6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5" name="Google Shape;205;p6"/>
          <p:cNvGrpSpPr/>
          <p:nvPr/>
        </p:nvGrpSpPr>
        <p:grpSpPr>
          <a:xfrm>
            <a:off x="202417" y="2086898"/>
            <a:ext cx="11860192" cy="4710142"/>
            <a:chOff x="165904" y="1864834"/>
            <a:chExt cx="11860192" cy="4710142"/>
          </a:xfrm>
        </p:grpSpPr>
        <p:sp>
          <p:nvSpPr>
            <p:cNvPr id="206" name="Google Shape;206;p6"/>
            <p:cNvSpPr txBox="1"/>
            <p:nvPr/>
          </p:nvSpPr>
          <p:spPr>
            <a:xfrm>
              <a:off x="1006038" y="2766992"/>
              <a:ext cx="1752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b="1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理論基礎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7" name="Google Shape;207;p6"/>
            <p:cNvGrpSpPr/>
            <p:nvPr/>
          </p:nvGrpSpPr>
          <p:grpSpPr>
            <a:xfrm>
              <a:off x="3595264" y="1864834"/>
              <a:ext cx="4807956" cy="4710142"/>
              <a:chOff x="2900783" y="956729"/>
              <a:chExt cx="5503054" cy="5491433"/>
            </a:xfrm>
          </p:grpSpPr>
          <p:sp>
            <p:nvSpPr>
              <p:cNvPr id="208" name="Google Shape;208;p6"/>
              <p:cNvSpPr/>
              <p:nvPr/>
            </p:nvSpPr>
            <p:spPr>
              <a:xfrm rot="3957205">
                <a:off x="3215005" y="1322865"/>
                <a:ext cx="5115221" cy="511522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594" y="87721"/>
                    </a:moveTo>
                    <a:cubicBezTo>
                      <a:pt x="99086" y="104418"/>
                      <a:pt x="81686" y="115066"/>
                      <a:pt x="62505" y="115926"/>
                    </a:cubicBezTo>
                    <a:cubicBezTo>
                      <a:pt x="43323" y="116787"/>
                      <a:pt x="25041" y="107740"/>
                      <a:pt x="14079" y="91962"/>
                    </a:cubicBezTo>
                    <a:lnTo>
                      <a:pt x="10565" y="93966"/>
                    </a:lnTo>
                    <a:lnTo>
                      <a:pt x="14049" y="86214"/>
                    </a:lnTo>
                    <a:lnTo>
                      <a:pt x="22894" y="86933"/>
                    </a:lnTo>
                    <a:lnTo>
                      <a:pt x="19381" y="88937"/>
                    </a:lnTo>
                    <a:cubicBezTo>
                      <a:pt x="29241" y="102847"/>
                      <a:pt x="45502" y="110749"/>
                      <a:pt x="62502" y="109892"/>
                    </a:cubicBezTo>
                    <a:cubicBezTo>
                      <a:pt x="79503" y="109035"/>
                      <a:pt x="94891" y="99538"/>
                      <a:pt x="103309" y="84707"/>
                    </a:cubicBezTo>
                    <a:close/>
                  </a:path>
                </a:pathLst>
              </a:custGeom>
              <a:solidFill>
                <a:srgbClr val="4FCE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09" name="Google Shape;209;p6"/>
              <p:cNvGrpSpPr/>
              <p:nvPr/>
            </p:nvGrpSpPr>
            <p:grpSpPr>
              <a:xfrm>
                <a:off x="2900783" y="956729"/>
                <a:ext cx="5503054" cy="5491433"/>
                <a:chOff x="2900783" y="956729"/>
                <a:chExt cx="5503054" cy="5491433"/>
              </a:xfrm>
            </p:grpSpPr>
            <p:sp>
              <p:nvSpPr>
                <p:cNvPr id="210" name="Google Shape;210;p6"/>
                <p:cNvSpPr/>
                <p:nvPr/>
              </p:nvSpPr>
              <p:spPr>
                <a:xfrm rot="3930148">
                  <a:off x="3204929" y="1332941"/>
                  <a:ext cx="5115221" cy="5115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05" y="87719"/>
                      </a:moveTo>
                      <a:cubicBezTo>
                        <a:pt x="1988" y="71180"/>
                        <a:pt x="1613" y="50985"/>
                        <a:pt x="10410" y="34108"/>
                      </a:cubicBezTo>
                      <a:cubicBezTo>
                        <a:pt x="19206" y="17230"/>
                        <a:pt x="35969" y="5983"/>
                        <a:pt x="54910" y="4251"/>
                      </a:cubicBezTo>
                      <a:lnTo>
                        <a:pt x="54911" y="246"/>
                      </a:lnTo>
                      <a:lnTo>
                        <a:pt x="60009" y="7033"/>
                      </a:lnTo>
                      <a:lnTo>
                        <a:pt x="54908" y="14312"/>
                      </a:lnTo>
                      <a:lnTo>
                        <a:pt x="54909" y="10309"/>
                      </a:lnTo>
                      <a:cubicBezTo>
                        <a:pt x="38158" y="12033"/>
                        <a:pt x="23409" y="22122"/>
                        <a:pt x="15699" y="37130"/>
                      </a:cubicBezTo>
                      <a:cubicBezTo>
                        <a:pt x="7989" y="52137"/>
                        <a:pt x="8362" y="70033"/>
                        <a:pt x="16690" y="84704"/>
                      </a:cubicBezTo>
                      <a:close/>
                    </a:path>
                  </a:pathLst>
                </a:custGeom>
                <a:solidFill>
                  <a:srgbClr val="2190C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211" name="Google Shape;211;p6"/>
                <p:cNvGrpSpPr/>
                <p:nvPr/>
              </p:nvGrpSpPr>
              <p:grpSpPr>
                <a:xfrm>
                  <a:off x="2900783" y="956729"/>
                  <a:ext cx="5503054" cy="5485192"/>
                  <a:chOff x="2900783" y="956729"/>
                  <a:chExt cx="5503054" cy="5485192"/>
                </a:xfrm>
              </p:grpSpPr>
              <p:sp>
                <p:nvSpPr>
                  <p:cNvPr id="212" name="Google Shape;212;p6"/>
                  <p:cNvSpPr/>
                  <p:nvPr/>
                </p:nvSpPr>
                <p:spPr>
                  <a:xfrm rot="3931578">
                    <a:off x="3191360" y="1326700"/>
                    <a:ext cx="5115221" cy="5115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59991" y="4018"/>
                        </a:moveTo>
                        <a:cubicBezTo>
                          <a:pt x="79029" y="4015"/>
                          <a:pt x="96761" y="13705"/>
                          <a:pt x="107054" y="29735"/>
                        </a:cubicBezTo>
                        <a:cubicBezTo>
                          <a:pt x="117347" y="45765"/>
                          <a:pt x="118786" y="65934"/>
                          <a:pt x="110873" y="83266"/>
                        </a:cubicBezTo>
                        <a:lnTo>
                          <a:pt x="114382" y="85267"/>
                        </a:lnTo>
                        <a:lnTo>
                          <a:pt x="105953" y="86211"/>
                        </a:lnTo>
                        <a:lnTo>
                          <a:pt x="102052" y="78234"/>
                        </a:lnTo>
                        <a:lnTo>
                          <a:pt x="105559" y="80235"/>
                        </a:lnTo>
                        <a:cubicBezTo>
                          <a:pt x="112389" y="64783"/>
                          <a:pt x="110961" y="46917"/>
                          <a:pt x="101764" y="32752"/>
                        </a:cubicBezTo>
                        <a:cubicBezTo>
                          <a:pt x="92568" y="18587"/>
                          <a:pt x="76851" y="10044"/>
                          <a:pt x="59992" y="10047"/>
                        </a:cubicBezTo>
                        <a:close/>
                      </a:path>
                    </a:pathLst>
                  </a:custGeom>
                  <a:solidFill>
                    <a:srgbClr val="56A9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3" name="Google Shape;213;p6"/>
                  <p:cNvSpPr/>
                  <p:nvPr/>
                </p:nvSpPr>
                <p:spPr>
                  <a:xfrm>
                    <a:off x="5137505" y="956729"/>
                    <a:ext cx="1250066" cy="1271627"/>
                  </a:xfrm>
                  <a:prstGeom prst="ellipse">
                    <a:avLst/>
                  </a:prstGeom>
                  <a:solidFill>
                    <a:srgbClr val="2190C8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4" name="Google Shape;214;p6"/>
                  <p:cNvSpPr/>
                  <p:nvPr/>
                </p:nvSpPr>
                <p:spPr>
                  <a:xfrm>
                    <a:off x="7128285" y="4004730"/>
                    <a:ext cx="1250066" cy="1271627"/>
                  </a:xfrm>
                  <a:prstGeom prst="ellipse">
                    <a:avLst/>
                  </a:prstGeom>
                  <a:solidFill>
                    <a:srgbClr val="56A9F3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5" name="Google Shape;215;p6"/>
                  <p:cNvSpPr/>
                  <p:nvPr/>
                </p:nvSpPr>
                <p:spPr>
                  <a:xfrm>
                    <a:off x="2951754" y="4004730"/>
                    <a:ext cx="1250066" cy="1271627"/>
                  </a:xfrm>
                  <a:prstGeom prst="ellipse">
                    <a:avLst/>
                  </a:prstGeom>
                  <a:solidFill>
                    <a:srgbClr val="4FCEFF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6" name="Google Shape;216;p6"/>
                  <p:cNvSpPr txBox="1"/>
                  <p:nvPr/>
                </p:nvSpPr>
                <p:spPr>
                  <a:xfrm>
                    <a:off x="5112020" y="1238599"/>
                    <a:ext cx="1301037" cy="7893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zh-TW"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  <a:t>預測</a:t>
                    </a:r>
                    <a:br>
                      <a:rPr lang="zh-TW" sz="18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</a:br>
                    <a:r>
                      <a:rPr lang="zh-TW" sz="18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  <a:t>Predict</a:t>
                    </a:r>
                    <a:endParaRPr sz="1800" b="1" dirty="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7" name="Google Shape;217;p6"/>
                  <p:cNvSpPr txBox="1"/>
                  <p:nvPr/>
                </p:nvSpPr>
                <p:spPr>
                  <a:xfrm>
                    <a:off x="7102800" y="4286600"/>
                    <a:ext cx="1301037" cy="7893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zh-TW"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  <a:t>觀察</a:t>
                    </a:r>
                    <a:br>
                      <a:rPr lang="zh-TW" sz="18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</a:br>
                    <a:r>
                      <a:rPr lang="zh-TW" sz="18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  <a:t>Observe</a:t>
                    </a:r>
                    <a:endParaRPr sz="1800" b="1" dirty="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18" name="Google Shape;218;p6"/>
                  <p:cNvSpPr txBox="1"/>
                  <p:nvPr/>
                </p:nvSpPr>
                <p:spPr>
                  <a:xfrm>
                    <a:off x="2900783" y="4286600"/>
                    <a:ext cx="1301037" cy="7893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zh-TW"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  <a:t>解釋</a:t>
                    </a:r>
                    <a:br>
                      <a:rPr lang="zh-TW" sz="18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</a:br>
                    <a:r>
                      <a:rPr lang="zh-TW" sz="18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  <a:sym typeface="Times New Roman"/>
                      </a:rPr>
                      <a:t>Explain</a:t>
                    </a:r>
                    <a:endParaRPr sz="1800" b="1" dirty="0">
                      <a:solidFill>
                        <a:schemeClr val="lt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</p:grpSp>
        <p:cxnSp>
          <p:nvCxnSpPr>
            <p:cNvPr id="219" name="Google Shape;219;p6"/>
            <p:cNvCxnSpPr/>
            <p:nvPr/>
          </p:nvCxnSpPr>
          <p:spPr>
            <a:xfrm rot="10800000">
              <a:off x="2724832" y="3020865"/>
              <a:ext cx="1273215" cy="108802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220" name="Google Shape;220;p6"/>
            <p:cNvCxnSpPr/>
            <p:nvPr/>
          </p:nvCxnSpPr>
          <p:spPr>
            <a:xfrm flipH="1">
              <a:off x="8210656" y="3020865"/>
              <a:ext cx="1273215" cy="1088020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sp>
          <p:nvSpPr>
            <p:cNvPr id="221" name="Google Shape;221;p6"/>
            <p:cNvSpPr txBox="1"/>
            <p:nvPr/>
          </p:nvSpPr>
          <p:spPr>
            <a:xfrm>
              <a:off x="165904" y="3280847"/>
              <a:ext cx="321309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White &amp; Gunstone(1992)提出，透過實際觀察與預期假設的落差，引發重組知識的動機。</a:t>
              </a:r>
              <a:endParaRPr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9666031" y="2759255"/>
              <a:ext cx="1752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b="1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雙語綜效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9124709" y="3280847"/>
              <a:ext cx="2901387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結合互動探究，強烈激發學生以語言(L2)表達觀察與推論，達成學科與語言雙重學習(Kearney et al., 2001)。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4756185" y="3564875"/>
              <a:ext cx="267963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b="1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核心機制：</a:t>
              </a:r>
              <a:endParaRPr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創造認知衝突，打破片段性理解</a:t>
              </a: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5" name="Google Shape;225;p6"/>
          <p:cNvSpPr txBox="1"/>
          <p:nvPr/>
        </p:nvSpPr>
        <p:spPr>
          <a:xfrm>
            <a:off x="3415507" y="1391767"/>
            <a:ext cx="6131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解決瓶頸的關鍵：POE教學策略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/>
        </p:nvSpPr>
        <p:spPr>
          <a:xfrm>
            <a:off x="609600" y="500737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壹、教學背景與動機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609599" y="1525080"/>
            <a:ext cx="105930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以「水的三態」為主題並結合POE 教學策略與CLIL 雙語教學理念</a:t>
            </a:r>
            <a:endParaRPr sz="28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233" name="Google Shape;233;p7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819329" y="2603021"/>
            <a:ext cx="2650655" cy="461665"/>
          </a:xfrm>
          <a:prstGeom prst="rect">
            <a:avLst/>
          </a:prstGeom>
          <a:solidFill>
            <a:srgbClr val="089C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CLIL 的四個”C”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5" name="Google Shape;235;p7"/>
          <p:cNvGrpSpPr/>
          <p:nvPr/>
        </p:nvGrpSpPr>
        <p:grpSpPr>
          <a:xfrm>
            <a:off x="1261849" y="3429000"/>
            <a:ext cx="9288564" cy="1564515"/>
            <a:chOff x="718819" y="3599088"/>
            <a:chExt cx="9288564" cy="1564515"/>
          </a:xfrm>
        </p:grpSpPr>
        <p:sp>
          <p:nvSpPr>
            <p:cNvPr id="236" name="Google Shape;236;p7" descr="關閉 以實心填滿"/>
            <p:cNvSpPr/>
            <p:nvPr/>
          </p:nvSpPr>
          <p:spPr>
            <a:xfrm>
              <a:off x="2526845" y="4011033"/>
              <a:ext cx="400110" cy="40011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237" name="Google Shape;237;p7" descr="關閉 以實心填滿"/>
            <p:cNvSpPr/>
            <p:nvPr/>
          </p:nvSpPr>
          <p:spPr>
            <a:xfrm>
              <a:off x="5204090" y="4011033"/>
              <a:ext cx="400110" cy="40011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238" name="Google Shape;238;p7" descr="關閉 以實心填滿"/>
            <p:cNvSpPr/>
            <p:nvPr/>
          </p:nvSpPr>
          <p:spPr>
            <a:xfrm>
              <a:off x="7745982" y="4011033"/>
              <a:ext cx="400110" cy="400110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239" name="Google Shape;239;p7"/>
            <p:cNvGrpSpPr/>
            <p:nvPr/>
          </p:nvGrpSpPr>
          <p:grpSpPr>
            <a:xfrm>
              <a:off x="8285067" y="3599088"/>
              <a:ext cx="1722316" cy="1551358"/>
              <a:chOff x="8305387" y="3599088"/>
              <a:chExt cx="1722316" cy="1551358"/>
            </a:xfrm>
          </p:grpSpPr>
          <p:sp>
            <p:nvSpPr>
              <p:cNvPr id="240" name="Google Shape;240;p7"/>
              <p:cNvSpPr txBox="1"/>
              <p:nvPr/>
            </p:nvSpPr>
            <p:spPr>
              <a:xfrm>
                <a:off x="8305387" y="4411823"/>
                <a:ext cx="1722316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Culture</a:t>
                </a:r>
                <a:endParaRPr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(文化理解)</a:t>
                </a:r>
                <a:endParaRPr sz="2200" dirty="0">
                  <a:solidFill>
                    <a:srgbClr val="11305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endParaRPr>
              </a:p>
            </p:txBody>
          </p:sp>
          <p:pic>
            <p:nvPicPr>
              <p:cNvPr id="241" name="Google Shape;241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860545" y="3599088"/>
                <a:ext cx="612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7"/>
            <p:cNvGrpSpPr/>
            <p:nvPr/>
          </p:nvGrpSpPr>
          <p:grpSpPr>
            <a:xfrm>
              <a:off x="2912983" y="3599088"/>
              <a:ext cx="2236380" cy="1551358"/>
              <a:chOff x="2632846" y="3599088"/>
              <a:chExt cx="2236380" cy="1551358"/>
            </a:xfrm>
          </p:grpSpPr>
          <p:sp>
            <p:nvSpPr>
              <p:cNvPr id="243" name="Google Shape;243;p7"/>
              <p:cNvSpPr txBox="1"/>
              <p:nvPr/>
            </p:nvSpPr>
            <p:spPr>
              <a:xfrm>
                <a:off x="2632846" y="4411823"/>
                <a:ext cx="223638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Communication</a:t>
                </a:r>
                <a:endParaRPr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(語言溝通)</a:t>
                </a: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44" name="Google Shape;244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445036" y="3599088"/>
                <a:ext cx="612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7"/>
            <p:cNvGrpSpPr/>
            <p:nvPr/>
          </p:nvGrpSpPr>
          <p:grpSpPr>
            <a:xfrm>
              <a:off x="718819" y="3599088"/>
              <a:ext cx="1729459" cy="1551358"/>
              <a:chOff x="718819" y="3599088"/>
              <a:chExt cx="1729459" cy="1551358"/>
            </a:xfrm>
          </p:grpSpPr>
          <p:sp>
            <p:nvSpPr>
              <p:cNvPr id="246" name="Google Shape;246;p7"/>
              <p:cNvSpPr txBox="1"/>
              <p:nvPr/>
            </p:nvSpPr>
            <p:spPr>
              <a:xfrm>
                <a:off x="718819" y="4411823"/>
                <a:ext cx="1729459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Content</a:t>
                </a:r>
                <a:endParaRPr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(內容學習)</a:t>
                </a: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47" name="Google Shape;247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77548" y="3599088"/>
                <a:ext cx="612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7"/>
            <p:cNvGrpSpPr/>
            <p:nvPr/>
          </p:nvGrpSpPr>
          <p:grpSpPr>
            <a:xfrm>
              <a:off x="5502308" y="3599088"/>
              <a:ext cx="2226615" cy="1564515"/>
              <a:chOff x="5053793" y="3599088"/>
              <a:chExt cx="2226615" cy="1564515"/>
            </a:xfrm>
          </p:grpSpPr>
          <p:sp>
            <p:nvSpPr>
              <p:cNvPr id="249" name="Google Shape;249;p7"/>
              <p:cNvSpPr txBox="1"/>
              <p:nvPr/>
            </p:nvSpPr>
            <p:spPr>
              <a:xfrm>
                <a:off x="5053793" y="4424980"/>
                <a:ext cx="2226615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Cognition</a:t>
                </a:r>
                <a:endParaRPr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200" dirty="0">
                    <a:solidFill>
                      <a:srgbClr val="11305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  <a:sym typeface="Times New Roman"/>
                  </a:rPr>
                  <a:t>(思考推理)</a:t>
                </a: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50" name="Google Shape;250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861101" y="3599088"/>
                <a:ext cx="612000" cy="61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1" name="Google Shape;251;p7"/>
          <p:cNvSpPr/>
          <p:nvPr/>
        </p:nvSpPr>
        <p:spPr>
          <a:xfrm>
            <a:off x="819330" y="5455181"/>
            <a:ext cx="9895209" cy="79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呼應素養導向課程所強調的「能學以致用、能溝通表達、能理解多元文化」核心精神，使學生在探究與語言互動中發展整合性素養，達成知識、技能與態度兼備的學習目標。</a:t>
            </a:r>
            <a:endParaRPr sz="2400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/>
          <p:nvPr/>
        </p:nvSpPr>
        <p:spPr>
          <a:xfrm>
            <a:off x="609600" y="424538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805542" y="1359151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一、教學理念基礎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925284" y="1975107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POE 教學策略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1412240" y="2360585"/>
            <a:ext cx="993647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由White 與Gunstone(1992)提出，根基於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建構主義學習理論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與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探究導向教學精神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，強調學生應在主動的思考與驗證過程中建構知識。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預測(Predict)階段，學生透過提出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假設與預測結果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，喚起先備知識展現其對現象的初步理解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觀察(Observe)階段讓學生透過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實驗或現象觀察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，比對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實際結果與預測間的差異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，從而產生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認知衝突</a:t>
            </a:r>
            <a:endParaRPr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解釋(Explain)階段則引導學生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整合新舊知識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、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反思概念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並形成更具</a:t>
            </a:r>
            <a:r>
              <a:rPr 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科學性的理解</a:t>
            </a:r>
            <a:r>
              <a:rPr 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1412240" y="5691498"/>
            <a:ext cx="9895209" cy="794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POE 的關鍵價值在於「讓學生學會思考自己的想法為何合理或需要修正」，因此不僅促進科學概念的深化，也培養學生的推理與反思能力。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/>
          <p:nvPr/>
        </p:nvSpPr>
        <p:spPr>
          <a:xfrm>
            <a:off x="609600" y="42454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zh-TW" sz="40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貳、 雙語自然的教學設計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805542" y="1348268"/>
            <a:ext cx="9448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一、教學理念基礎</a:t>
            </a:r>
            <a:endParaRPr sz="2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925284" y="1975107"/>
            <a:ext cx="101491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(一) POE 教學策略：在雙語自然(CLIL)課室中，POE 的三階段歷程同樣能促進語言輸出與　　　</a:t>
            </a:r>
            <a:endParaRPr sz="2000" dirty="0">
              <a:solidFill>
                <a:srgbClr val="089CA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089C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　　　　　　　　　思考整合。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1148400" y="4950050"/>
            <a:ext cx="9679200" cy="105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透過這樣的結構化歷程，學生能在真實情境中以英語表達科學觀察與推論，透過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語言鞏固科學概念理解，實踐CLIL 所強調的「以語言學習內容、以內容促進語言」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的雙向學習目標(Coyle et al., 2010)。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2" name="Google Shape;272;p9"/>
          <p:cNvGrpSpPr/>
          <p:nvPr/>
        </p:nvGrpSpPr>
        <p:grpSpPr>
          <a:xfrm>
            <a:off x="1172062" y="3225150"/>
            <a:ext cx="9655559" cy="1555217"/>
            <a:chOff x="1276601" y="3436975"/>
            <a:chExt cx="9655559" cy="1555217"/>
          </a:xfrm>
        </p:grpSpPr>
        <p:sp>
          <p:nvSpPr>
            <p:cNvPr id="273" name="Google Shape;273;p9"/>
            <p:cNvSpPr/>
            <p:nvPr/>
          </p:nvSpPr>
          <p:spPr>
            <a:xfrm>
              <a:off x="1276601" y="3436987"/>
              <a:ext cx="2014779" cy="801211"/>
            </a:xfrm>
            <a:custGeom>
              <a:avLst/>
              <a:gdLst/>
              <a:ahLst/>
              <a:cxnLst/>
              <a:rect l="l" t="t" r="r" b="b"/>
              <a:pathLst>
                <a:path w="2014779" h="801211" extrusionOk="0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  <a:solidFill>
              <a:srgbClr val="2190C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9650" tIns="47575" rIns="59650" bIns="4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imes New Roman"/>
                <a:buNone/>
              </a:pPr>
              <a:r>
                <a:rPr lang="zh-TW" sz="19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P - Predict (預測)</a:t>
              </a:r>
              <a:endParaRPr sz="19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984988" y="3436975"/>
              <a:ext cx="2211220" cy="801211"/>
            </a:xfrm>
            <a:custGeom>
              <a:avLst/>
              <a:gdLst/>
              <a:ahLst/>
              <a:cxnLst/>
              <a:rect l="l" t="t" r="r" b="b"/>
              <a:pathLst>
                <a:path w="2014779" h="801211" extrusionOk="0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  <a:solidFill>
              <a:srgbClr val="0B539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9650" tIns="47575" rIns="59650" bIns="4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imes New Roman"/>
                <a:buNone/>
              </a:pPr>
              <a:r>
                <a:rPr lang="zh-TW" sz="1900" b="1" dirty="0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O - Observe (觀察)</a:t>
              </a:r>
              <a:endParaRPr sz="19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8712139" y="3436975"/>
              <a:ext cx="2211220" cy="801211"/>
            </a:xfrm>
            <a:custGeom>
              <a:avLst/>
              <a:gdLst/>
              <a:ahLst/>
              <a:cxnLst/>
              <a:rect l="l" t="t" r="r" b="b"/>
              <a:pathLst>
                <a:path w="2014779" h="801211" extrusionOk="0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  <a:solidFill>
              <a:srgbClr val="11305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9650" tIns="47575" rIns="59650" bIns="4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imes New Roman"/>
                <a:buNone/>
              </a:pPr>
              <a:r>
                <a:rPr lang="zh-TW" sz="1900" b="1">
                  <a:solidFill>
                    <a:schemeClr val="l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E - Explain (解釋)</a:t>
              </a:r>
              <a:endParaRPr sz="19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1333014" y="4319942"/>
              <a:ext cx="18831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提出假設與推論</a:t>
              </a:r>
              <a:endParaRPr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4985001" y="4319942"/>
              <a:ext cx="18831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描述實驗現象並進行比較</a:t>
              </a:r>
              <a:endParaRPr sz="18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8636988" y="4345861"/>
              <a:ext cx="22951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  <a:sym typeface="Times New Roman"/>
                </a:rPr>
                <a:t>展現語言與內容的整合學習。</a:t>
              </a:r>
              <a:endParaRPr sz="1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878962" y="3565462"/>
              <a:ext cx="537183" cy="5308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7587362" y="3565462"/>
              <a:ext cx="537183" cy="5308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endParaRPr>
            </a:p>
          </p:txBody>
        </p:sp>
      </p:grpSp>
      <p:sp>
        <p:nvSpPr>
          <p:cNvPr id="281" name="Google Shape;281;p9"/>
          <p:cNvSpPr txBox="1">
            <a:spLocks noGrp="1"/>
          </p:cNvSpPr>
          <p:nvPr>
            <p:ph type="sldNum" idx="12"/>
          </p:nvPr>
        </p:nvSpPr>
        <p:spPr>
          <a:xfrm>
            <a:off x="11202665" y="6431280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466</TotalTime>
  <Words>6363</Words>
  <Application>Microsoft Office PowerPoint</Application>
  <PresentationFormat>寬螢幕</PresentationFormat>
  <Paragraphs>559</Paragraphs>
  <Slides>46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Microsoft JhengHei UI</vt:lpstr>
      <vt:lpstr>微軟正黑體</vt:lpstr>
      <vt:lpstr>Aptos</vt:lpstr>
      <vt:lpstr>Arial</vt:lpstr>
      <vt:lpstr>Times New Roman</vt:lpstr>
      <vt:lpstr>Office 佈景主題</vt:lpstr>
      <vt:lpstr>PowerPoint 簡報</vt:lpstr>
      <vt:lpstr>PowerPoint 簡報</vt:lpstr>
      <vt:lpstr>壹、教學背景與動機</vt:lpstr>
      <vt:lpstr>壹、教學背景與動機</vt:lpstr>
      <vt:lpstr>壹、教學背景與動機</vt:lpstr>
      <vt:lpstr>壹、教學背景與動機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馨華 自然系</dc:creator>
  <cp:lastModifiedBy>馨華 自然系</cp:lastModifiedBy>
  <cp:revision>29</cp:revision>
  <dcterms:created xsi:type="dcterms:W3CDTF">2026-03-10T01:48:33Z</dcterms:created>
  <dcterms:modified xsi:type="dcterms:W3CDTF">2026-05-26T03:18:29Z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