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sldIdLst>
    <p:sldId id="256" r:id="rId3"/>
    <p:sldId id="293" r:id="rId4"/>
    <p:sldId id="299" r:id="rId5"/>
    <p:sldId id="301" r:id="rId6"/>
    <p:sldId id="302" r:id="rId7"/>
    <p:sldId id="300" r:id="rId8"/>
    <p:sldId id="303" r:id="rId9"/>
    <p:sldId id="304" r:id="rId10"/>
    <p:sldId id="305" r:id="rId11"/>
    <p:sldId id="306" r:id="rId12"/>
    <p:sldId id="308" r:id="rId13"/>
    <p:sldId id="307" r:id="rId14"/>
    <p:sldId id="298" r:id="rId15"/>
    <p:sldId id="294" r:id="rId16"/>
    <p:sldId id="295" r:id="rId17"/>
    <p:sldId id="296"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84673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377376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5" y="365127"/>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148440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4F7A-29CD-984D-D34F-9478EE0AE246}"/>
              </a:ext>
            </a:extLst>
          </p:cNvPr>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zh-TW" altLang="en-US"/>
          </a:p>
        </p:txBody>
      </p:sp>
      <p:sp>
        <p:nvSpPr>
          <p:cNvPr id="3" name="Subtitle 2">
            <a:extLst>
              <a:ext uri="{FF2B5EF4-FFF2-40B4-BE49-F238E27FC236}">
                <a16:creationId xmlns:a16="http://schemas.microsoft.com/office/drawing/2014/main" id="{82C5CE01-8295-80D5-6AAB-1FE9732E5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zh-TW" altLang="en-US"/>
          </a:p>
        </p:txBody>
      </p:sp>
      <p:sp>
        <p:nvSpPr>
          <p:cNvPr id="4" name="Date Placeholder 3">
            <a:extLst>
              <a:ext uri="{FF2B5EF4-FFF2-40B4-BE49-F238E27FC236}">
                <a16:creationId xmlns:a16="http://schemas.microsoft.com/office/drawing/2014/main" id="{17280721-2517-0ED5-6D61-DACA4B0617A4}"/>
              </a:ext>
            </a:extLst>
          </p:cNvPr>
          <p:cNvSpPr>
            <a:spLocks noGrp="1"/>
          </p:cNvSpPr>
          <p:nvPr>
            <p:ph type="dt" sz="half" idx="10"/>
          </p:nvPr>
        </p:nvSpPr>
        <p:spPr/>
        <p:txBody>
          <a:bodyPr/>
          <a:lstStyle/>
          <a:p>
            <a:fld id="{78ABE3C1-DBE1-495D-B57B-2849774B866A}" type="datetimeFigureOut">
              <a:rPr lang="en-US" smtClean="0"/>
              <a:t>8/14/2022</a:t>
            </a:fld>
            <a:endParaRPr lang="en-US" dirty="0"/>
          </a:p>
        </p:txBody>
      </p:sp>
      <p:sp>
        <p:nvSpPr>
          <p:cNvPr id="5" name="Footer Placeholder 4">
            <a:extLst>
              <a:ext uri="{FF2B5EF4-FFF2-40B4-BE49-F238E27FC236}">
                <a16:creationId xmlns:a16="http://schemas.microsoft.com/office/drawing/2014/main" id="{AE5812A6-1CBD-F144-7572-CD54F2F4DB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BB4FE5-42D8-5C1B-6490-34798FE3EFC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726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EA92-6519-D34D-BA81-65A7DAA2650F}"/>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97C5C04E-96F2-1C7D-FF6F-4D7360AE2A92}"/>
              </a:ext>
            </a:extLst>
          </p:cNvPr>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FC90B236-EA1A-54A5-77F5-C982623B9CBB}"/>
              </a:ext>
            </a:extLst>
          </p:cNvPr>
          <p:cNvSpPr>
            <a:spLocks noGrp="1"/>
          </p:cNvSpPr>
          <p:nvPr>
            <p:ph type="dt" sz="half" idx="10"/>
          </p:nvPr>
        </p:nvSpPr>
        <p:spPr/>
        <p:txBody>
          <a:bodyPr/>
          <a:lstStyle/>
          <a:p>
            <a:fld id="{12DE42F4-6EEF-4EF7-8ED4-2208F0F89A08}" type="datetimeFigureOut">
              <a:rPr lang="en-US" smtClean="0"/>
              <a:t>8/14/2022</a:t>
            </a:fld>
            <a:endParaRPr lang="en-US" dirty="0"/>
          </a:p>
        </p:txBody>
      </p:sp>
      <p:sp>
        <p:nvSpPr>
          <p:cNvPr id="5" name="Footer Placeholder 4">
            <a:extLst>
              <a:ext uri="{FF2B5EF4-FFF2-40B4-BE49-F238E27FC236}">
                <a16:creationId xmlns:a16="http://schemas.microsoft.com/office/drawing/2014/main" id="{31A22A68-46B1-BCF0-E5CA-7C2D7212C3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19A68F-BA14-4BE2-09AB-F665A4664DC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087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B59F-CB36-2CF4-F648-F852708C9941}"/>
              </a:ext>
            </a:extLst>
          </p:cNvPr>
          <p:cNvSpPr>
            <a:spLocks noGrp="1"/>
          </p:cNvSpPr>
          <p:nvPr>
            <p:ph type="title"/>
          </p:nvPr>
        </p:nvSpPr>
        <p:spPr>
          <a:xfrm>
            <a:off x="831850" y="1709738"/>
            <a:ext cx="10515600" cy="2852737"/>
          </a:xfrm>
        </p:spPr>
        <p:txBody>
          <a:bodyPr anchor="b"/>
          <a:lstStyle>
            <a:lvl1pPr>
              <a:defRPr sz="6000"/>
            </a:lvl1p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3D7CCC07-9535-B547-6923-B49765167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Click to edit Master text styles</a:t>
            </a:r>
          </a:p>
        </p:txBody>
      </p:sp>
      <p:sp>
        <p:nvSpPr>
          <p:cNvPr id="4" name="Date Placeholder 3">
            <a:extLst>
              <a:ext uri="{FF2B5EF4-FFF2-40B4-BE49-F238E27FC236}">
                <a16:creationId xmlns:a16="http://schemas.microsoft.com/office/drawing/2014/main" id="{D44858BE-B77E-42CD-3052-1A2937D9BD17}"/>
              </a:ext>
            </a:extLst>
          </p:cNvPr>
          <p:cNvSpPr>
            <a:spLocks noGrp="1"/>
          </p:cNvSpPr>
          <p:nvPr>
            <p:ph type="dt" sz="half" idx="10"/>
          </p:nvPr>
        </p:nvSpPr>
        <p:spPr/>
        <p:txBody>
          <a:bodyPr/>
          <a:lstStyle/>
          <a:p>
            <a:fld id="{30578ACC-22D6-47C1-A373-4FD133E34F3C}" type="datetimeFigureOut">
              <a:rPr lang="en-US" smtClean="0"/>
              <a:t>8/14/2022</a:t>
            </a:fld>
            <a:endParaRPr lang="en-US" dirty="0"/>
          </a:p>
        </p:txBody>
      </p:sp>
      <p:sp>
        <p:nvSpPr>
          <p:cNvPr id="5" name="Footer Placeholder 4">
            <a:extLst>
              <a:ext uri="{FF2B5EF4-FFF2-40B4-BE49-F238E27FC236}">
                <a16:creationId xmlns:a16="http://schemas.microsoft.com/office/drawing/2014/main" id="{3502394C-DA0D-757A-8C08-6D834A9AF2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DA6D28-CABC-DFED-2293-7F4E07C78E1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5634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B1CB-E20A-C0D5-ED4E-76271F3EECFA}"/>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BC63D0CC-5C97-2794-ECF4-E19904AD1803}"/>
              </a:ext>
            </a:extLst>
          </p:cNvPr>
          <p:cNvSpPr>
            <a:spLocks noGrp="1"/>
          </p:cNvSpPr>
          <p:nvPr>
            <p:ph sz="half" idx="1"/>
          </p:nvPr>
        </p:nvSpPr>
        <p:spPr>
          <a:xfrm>
            <a:off x="838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a:extLst>
              <a:ext uri="{FF2B5EF4-FFF2-40B4-BE49-F238E27FC236}">
                <a16:creationId xmlns:a16="http://schemas.microsoft.com/office/drawing/2014/main" id="{DB80D08E-E048-1AB3-620C-7117E6D2DDCE}"/>
              </a:ext>
            </a:extLst>
          </p:cNvPr>
          <p:cNvSpPr>
            <a:spLocks noGrp="1"/>
          </p:cNvSpPr>
          <p:nvPr>
            <p:ph sz="half" idx="2"/>
          </p:nvPr>
        </p:nvSpPr>
        <p:spPr>
          <a:xfrm>
            <a:off x="6172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a:extLst>
              <a:ext uri="{FF2B5EF4-FFF2-40B4-BE49-F238E27FC236}">
                <a16:creationId xmlns:a16="http://schemas.microsoft.com/office/drawing/2014/main" id="{32B4A647-03EC-055A-4A35-5C7C0397CCFF}"/>
              </a:ext>
            </a:extLst>
          </p:cNvPr>
          <p:cNvSpPr>
            <a:spLocks noGrp="1"/>
          </p:cNvSpPr>
          <p:nvPr>
            <p:ph type="dt" sz="half" idx="10"/>
          </p:nvPr>
        </p:nvSpPr>
        <p:spPr/>
        <p:txBody>
          <a:bodyPr/>
          <a:lstStyle/>
          <a:p>
            <a:fld id="{4E5A6C69-6797-4E8A-BF37-F2C3751466E9}" type="datetimeFigureOut">
              <a:rPr lang="en-US" smtClean="0"/>
              <a:t>8/14/2022</a:t>
            </a:fld>
            <a:endParaRPr lang="en-US" dirty="0"/>
          </a:p>
        </p:txBody>
      </p:sp>
      <p:sp>
        <p:nvSpPr>
          <p:cNvPr id="6" name="Footer Placeholder 5">
            <a:extLst>
              <a:ext uri="{FF2B5EF4-FFF2-40B4-BE49-F238E27FC236}">
                <a16:creationId xmlns:a16="http://schemas.microsoft.com/office/drawing/2014/main" id="{9B777B3C-03FF-0060-6802-B3A076BD46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752651-D30E-83DE-CC08-091AC1AE6E4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548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F078-7F45-551F-15D4-7620A99B4D3A}"/>
              </a:ext>
            </a:extLst>
          </p:cNvPr>
          <p:cNvSpPr>
            <a:spLocks noGrp="1"/>
          </p:cNvSpPr>
          <p:nvPr>
            <p:ph type="title"/>
          </p:nvPr>
        </p:nvSpPr>
        <p:spPr>
          <a:xfrm>
            <a:off x="839788" y="365125"/>
            <a:ext cx="10515600" cy="1325563"/>
          </a:xfrm>
        </p:spPr>
        <p:txBody>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302F46F6-0B16-A6AD-7FD8-92E9D91AA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a:extLst>
              <a:ext uri="{FF2B5EF4-FFF2-40B4-BE49-F238E27FC236}">
                <a16:creationId xmlns:a16="http://schemas.microsoft.com/office/drawing/2014/main" id="{00CBC9F8-0614-1032-7ECD-81FA5B9F8AA1}"/>
              </a:ext>
            </a:extLst>
          </p:cNvPr>
          <p:cNvSpPr>
            <a:spLocks noGrp="1"/>
          </p:cNvSpPr>
          <p:nvPr>
            <p:ph sz="half" idx="2"/>
          </p:nvPr>
        </p:nvSpPr>
        <p:spPr>
          <a:xfrm>
            <a:off x="839788" y="2505075"/>
            <a:ext cx="5157787"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a:extLst>
              <a:ext uri="{FF2B5EF4-FFF2-40B4-BE49-F238E27FC236}">
                <a16:creationId xmlns:a16="http://schemas.microsoft.com/office/drawing/2014/main" id="{1DFF55D1-4F3B-A7B3-839B-D2D3DEF200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a:extLst>
              <a:ext uri="{FF2B5EF4-FFF2-40B4-BE49-F238E27FC236}">
                <a16:creationId xmlns:a16="http://schemas.microsoft.com/office/drawing/2014/main" id="{846B5BD2-5226-0EA6-BEA4-5BCD878034F7}"/>
              </a:ext>
            </a:extLst>
          </p:cNvPr>
          <p:cNvSpPr>
            <a:spLocks noGrp="1"/>
          </p:cNvSpPr>
          <p:nvPr>
            <p:ph sz="quarter" idx="4"/>
          </p:nvPr>
        </p:nvSpPr>
        <p:spPr>
          <a:xfrm>
            <a:off x="6172200" y="2505075"/>
            <a:ext cx="5183188"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a:extLst>
              <a:ext uri="{FF2B5EF4-FFF2-40B4-BE49-F238E27FC236}">
                <a16:creationId xmlns:a16="http://schemas.microsoft.com/office/drawing/2014/main" id="{7DC934EF-19F4-7E3F-0042-C64684A2CD78}"/>
              </a:ext>
            </a:extLst>
          </p:cNvPr>
          <p:cNvSpPr>
            <a:spLocks noGrp="1"/>
          </p:cNvSpPr>
          <p:nvPr>
            <p:ph type="dt" sz="half" idx="10"/>
          </p:nvPr>
        </p:nvSpPr>
        <p:spPr/>
        <p:txBody>
          <a:bodyPr/>
          <a:lstStyle/>
          <a:p>
            <a:fld id="{D82014A1-A632-4878-A0D3-F52BA7563730}" type="datetimeFigureOut">
              <a:rPr lang="en-US" smtClean="0"/>
              <a:t>8/14/2022</a:t>
            </a:fld>
            <a:endParaRPr lang="en-US" dirty="0"/>
          </a:p>
        </p:txBody>
      </p:sp>
      <p:sp>
        <p:nvSpPr>
          <p:cNvPr id="8" name="Footer Placeholder 7">
            <a:extLst>
              <a:ext uri="{FF2B5EF4-FFF2-40B4-BE49-F238E27FC236}">
                <a16:creationId xmlns:a16="http://schemas.microsoft.com/office/drawing/2014/main" id="{BF98E0CA-E67F-A95E-7FAB-FDAF84FF0C3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292BB0-9CA7-6237-3B37-FA6D4482BD3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46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BD8E-28D7-AA79-09D2-7EF30638670B}"/>
              </a:ext>
            </a:extLst>
          </p:cNvPr>
          <p:cNvSpPr>
            <a:spLocks noGrp="1"/>
          </p:cNvSpPr>
          <p:nvPr>
            <p:ph type="title"/>
          </p:nvPr>
        </p:nvSpPr>
        <p:spPr/>
        <p:txBody>
          <a:bodyPr/>
          <a:lstStyle/>
          <a:p>
            <a:r>
              <a:rPr lang="en-US" altLang="zh-TW"/>
              <a:t>Click to edit Master title style</a:t>
            </a:r>
            <a:endParaRPr lang="zh-TW" altLang="en-US"/>
          </a:p>
        </p:txBody>
      </p:sp>
      <p:sp>
        <p:nvSpPr>
          <p:cNvPr id="3" name="Date Placeholder 2">
            <a:extLst>
              <a:ext uri="{FF2B5EF4-FFF2-40B4-BE49-F238E27FC236}">
                <a16:creationId xmlns:a16="http://schemas.microsoft.com/office/drawing/2014/main" id="{1C50CCBC-7100-EC0C-B09D-B9680D4ADF5F}"/>
              </a:ext>
            </a:extLst>
          </p:cNvPr>
          <p:cNvSpPr>
            <a:spLocks noGrp="1"/>
          </p:cNvSpPr>
          <p:nvPr>
            <p:ph type="dt" sz="half" idx="10"/>
          </p:nvPr>
        </p:nvSpPr>
        <p:spPr/>
        <p:txBody>
          <a:bodyPr/>
          <a:lstStyle/>
          <a:p>
            <a:fld id="{CE99F462-093F-4566-844B-4C71F2739DA5}" type="datetimeFigureOut">
              <a:rPr lang="en-US" smtClean="0"/>
              <a:t>8/14/2022</a:t>
            </a:fld>
            <a:endParaRPr lang="en-US" dirty="0"/>
          </a:p>
        </p:txBody>
      </p:sp>
      <p:sp>
        <p:nvSpPr>
          <p:cNvPr id="4" name="Footer Placeholder 3">
            <a:extLst>
              <a:ext uri="{FF2B5EF4-FFF2-40B4-BE49-F238E27FC236}">
                <a16:creationId xmlns:a16="http://schemas.microsoft.com/office/drawing/2014/main" id="{59FB8AD4-42B2-3F26-EB20-164F0456EA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AC88A6-900A-718C-7E63-C5B708BD131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6988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681AF-CD69-A6F7-E3FD-FE3F04E989AD}"/>
              </a:ext>
            </a:extLst>
          </p:cNvPr>
          <p:cNvSpPr>
            <a:spLocks noGrp="1"/>
          </p:cNvSpPr>
          <p:nvPr>
            <p:ph type="dt" sz="half" idx="10"/>
          </p:nvPr>
        </p:nvSpPr>
        <p:spPr/>
        <p:txBody>
          <a:bodyPr/>
          <a:lstStyle/>
          <a:p>
            <a:fld id="{3D24A7AC-904D-4781-85BA-7D10C17ED021}" type="datetimeFigureOut">
              <a:rPr lang="en-US" smtClean="0"/>
              <a:t>8/14/2022</a:t>
            </a:fld>
            <a:endParaRPr lang="en-US" dirty="0"/>
          </a:p>
        </p:txBody>
      </p:sp>
      <p:sp>
        <p:nvSpPr>
          <p:cNvPr id="3" name="Footer Placeholder 2">
            <a:extLst>
              <a:ext uri="{FF2B5EF4-FFF2-40B4-BE49-F238E27FC236}">
                <a16:creationId xmlns:a16="http://schemas.microsoft.com/office/drawing/2014/main" id="{9481C959-3D4C-891E-48B7-511C623B31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4EEDC8-A508-94C3-EFAE-1F3E40E7AA9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319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B18A-1F00-5E85-090C-2547BAF064F2}"/>
              </a:ext>
            </a:extLst>
          </p:cNvPr>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FB97FF99-9674-22D9-F099-1F4885B2F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a:extLst>
              <a:ext uri="{FF2B5EF4-FFF2-40B4-BE49-F238E27FC236}">
                <a16:creationId xmlns:a16="http://schemas.microsoft.com/office/drawing/2014/main" id="{FAD58D6C-8A44-2471-C9D0-CB9FE2F20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id="{689EF8B7-06CE-23E0-5DF2-9AED3BAB9BBF}"/>
              </a:ext>
            </a:extLst>
          </p:cNvPr>
          <p:cNvSpPr>
            <a:spLocks noGrp="1"/>
          </p:cNvSpPr>
          <p:nvPr>
            <p:ph type="dt" sz="half" idx="10"/>
          </p:nvPr>
        </p:nvSpPr>
        <p:spPr/>
        <p:txBody>
          <a:bodyPr/>
          <a:lstStyle/>
          <a:p>
            <a:fld id="{E331444B-B92B-4E27-8C94-BB93EAF5CB18}" type="datetimeFigureOut">
              <a:rPr lang="en-US" smtClean="0"/>
              <a:t>8/14/2022</a:t>
            </a:fld>
            <a:endParaRPr lang="en-US" dirty="0"/>
          </a:p>
        </p:txBody>
      </p:sp>
      <p:sp>
        <p:nvSpPr>
          <p:cNvPr id="6" name="Footer Placeholder 5">
            <a:extLst>
              <a:ext uri="{FF2B5EF4-FFF2-40B4-BE49-F238E27FC236}">
                <a16:creationId xmlns:a16="http://schemas.microsoft.com/office/drawing/2014/main" id="{F7525A4F-CDCE-1E13-0FEB-4740E75102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EF474-88D8-9121-247C-F7196563FE4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227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331195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AB9A-BB94-F3FD-F666-38FBB2E6EAAA}"/>
              </a:ext>
            </a:extLst>
          </p:cNvPr>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Picture Placeholder 2">
            <a:extLst>
              <a:ext uri="{FF2B5EF4-FFF2-40B4-BE49-F238E27FC236}">
                <a16:creationId xmlns:a16="http://schemas.microsoft.com/office/drawing/2014/main" id="{04F6EEF8-5C36-9C46-8CB5-97D088402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a:extLst>
              <a:ext uri="{FF2B5EF4-FFF2-40B4-BE49-F238E27FC236}">
                <a16:creationId xmlns:a16="http://schemas.microsoft.com/office/drawing/2014/main" id="{5AB9EECD-B3BD-2231-9D4B-7E24A3C9C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id="{E37FB37D-5C22-6AB0-110D-2579AB91E17E}"/>
              </a:ext>
            </a:extLst>
          </p:cNvPr>
          <p:cNvSpPr>
            <a:spLocks noGrp="1"/>
          </p:cNvSpPr>
          <p:nvPr>
            <p:ph type="dt" sz="half" idx="10"/>
          </p:nvPr>
        </p:nvSpPr>
        <p:spPr/>
        <p:txBody>
          <a:bodyPr/>
          <a:lstStyle/>
          <a:p>
            <a:fld id="{363EFA5E-FA76-400D-B3DC-F0BA90E6D107}" type="datetimeFigureOut">
              <a:rPr lang="en-US" smtClean="0"/>
              <a:t>8/14/2022</a:t>
            </a:fld>
            <a:endParaRPr lang="en-US" dirty="0"/>
          </a:p>
        </p:txBody>
      </p:sp>
      <p:sp>
        <p:nvSpPr>
          <p:cNvPr id="6" name="Footer Placeholder 5">
            <a:extLst>
              <a:ext uri="{FF2B5EF4-FFF2-40B4-BE49-F238E27FC236}">
                <a16:creationId xmlns:a16="http://schemas.microsoft.com/office/drawing/2014/main" id="{3E7B13E7-001D-6E48-5278-365AE27AA8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3FD851-FCA6-0834-5DEA-E8C9EF1C04D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8027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79B9-AF65-D9F5-7780-BF37D775E8D0}"/>
              </a:ext>
            </a:extLst>
          </p:cNvPr>
          <p:cNvSpPr>
            <a:spLocks noGrp="1"/>
          </p:cNvSpPr>
          <p:nvPr>
            <p:ph type="title"/>
          </p:nvPr>
        </p:nvSpPr>
        <p:spPr/>
        <p:txBody>
          <a:bodyPr/>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id="{6C18B38B-51BC-54D4-D3CB-8D501D90DB98}"/>
              </a:ext>
            </a:extLst>
          </p:cNvPr>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8177803C-1064-C8DB-2B59-1A46A4537F9A}"/>
              </a:ext>
            </a:extLst>
          </p:cNvPr>
          <p:cNvSpPr>
            <a:spLocks noGrp="1"/>
          </p:cNvSpPr>
          <p:nvPr>
            <p:ph type="dt" sz="half" idx="10"/>
          </p:nvPr>
        </p:nvSpPr>
        <p:spPr/>
        <p:txBody>
          <a:bodyPr/>
          <a:lstStyle/>
          <a:p>
            <a:fld id="{1FA3F48C-C7C6-4055-9F49-3777875E72AE}" type="datetimeFigureOut">
              <a:rPr lang="en-US" smtClean="0"/>
              <a:t>8/14/2022</a:t>
            </a:fld>
            <a:endParaRPr lang="en-US" dirty="0"/>
          </a:p>
        </p:txBody>
      </p:sp>
      <p:sp>
        <p:nvSpPr>
          <p:cNvPr id="5" name="Footer Placeholder 4">
            <a:extLst>
              <a:ext uri="{FF2B5EF4-FFF2-40B4-BE49-F238E27FC236}">
                <a16:creationId xmlns:a16="http://schemas.microsoft.com/office/drawing/2014/main" id="{63578C25-D455-C052-1856-EFB4D3EA50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D80D78-61B8-F477-FFFC-268DF406740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174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B5BDD-4577-1D05-24BC-8D902B573074}"/>
              </a:ext>
            </a:extLst>
          </p:cNvPr>
          <p:cNvSpPr>
            <a:spLocks noGrp="1"/>
          </p:cNvSpPr>
          <p:nvPr>
            <p:ph type="title" orient="vert"/>
          </p:nvPr>
        </p:nvSpPr>
        <p:spPr>
          <a:xfrm>
            <a:off x="8724900" y="365125"/>
            <a:ext cx="2628900" cy="5811838"/>
          </a:xfrm>
        </p:spPr>
        <p:txBody>
          <a:bodyPr vert="eaVert"/>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id="{B4ED3DF5-BEFA-206D-4BCB-D52254276259}"/>
              </a:ext>
            </a:extLst>
          </p:cNvPr>
          <p:cNvSpPr>
            <a:spLocks noGrp="1"/>
          </p:cNvSpPr>
          <p:nvPr>
            <p:ph type="body" orient="vert" idx="1"/>
          </p:nvPr>
        </p:nvSpPr>
        <p:spPr>
          <a:xfrm>
            <a:off x="838200" y="365125"/>
            <a:ext cx="7734300" cy="5811838"/>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ECC86014-C144-6E9B-4906-631E22A0E602}"/>
              </a:ext>
            </a:extLst>
          </p:cNvPr>
          <p:cNvSpPr>
            <a:spLocks noGrp="1"/>
          </p:cNvSpPr>
          <p:nvPr>
            <p:ph type="dt" sz="half" idx="10"/>
          </p:nvPr>
        </p:nvSpPr>
        <p:spPr/>
        <p:txBody>
          <a:bodyPr/>
          <a:lstStyle/>
          <a:p>
            <a:fld id="{6178E61D-D431-422C-9764-11DAFE33AB63}" type="datetimeFigureOut">
              <a:rPr lang="en-US" smtClean="0"/>
              <a:t>8/14/2022</a:t>
            </a:fld>
            <a:endParaRPr lang="en-US" dirty="0"/>
          </a:p>
        </p:txBody>
      </p:sp>
      <p:sp>
        <p:nvSpPr>
          <p:cNvPr id="5" name="Footer Placeholder 4">
            <a:extLst>
              <a:ext uri="{FF2B5EF4-FFF2-40B4-BE49-F238E27FC236}">
                <a16:creationId xmlns:a16="http://schemas.microsoft.com/office/drawing/2014/main" id="{043EF10A-92EF-477F-707C-B73098E18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D3E606-1B26-D303-5D26-1A6F4DAD0A5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75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8"/>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172263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5711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5"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5"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294964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415603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164310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67867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E2F20FC-145E-4034-86AC-8B4FEA629A51}" type="datetimeFigureOut">
              <a:rPr lang="zh-CN" altLang="en-US" smtClean="0"/>
              <a:pPr/>
              <a:t>2022/8/14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362266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F20FC-145E-4034-86AC-8B4FEA629A51}" type="datetimeFigureOut">
              <a:rPr lang="zh-CN" altLang="en-US" smtClean="0"/>
              <a:pPr/>
              <a:t>2022/8/14</a:t>
            </a:fld>
            <a:endParaRPr lang="zh-CN" altLang="en-US"/>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22173156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EF020-7406-62EF-660B-68BF3023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D337A44F-4C0F-EC23-E4E0-649784D0D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374A601A-C33D-CCEC-91A6-0D1330679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8/14/2022</a:t>
            </a:fld>
            <a:endParaRPr lang="en-US" dirty="0"/>
          </a:p>
        </p:txBody>
      </p:sp>
      <p:sp>
        <p:nvSpPr>
          <p:cNvPr id="5" name="Footer Placeholder 4">
            <a:extLst>
              <a:ext uri="{FF2B5EF4-FFF2-40B4-BE49-F238E27FC236}">
                <a16:creationId xmlns:a16="http://schemas.microsoft.com/office/drawing/2014/main" id="{A5D64C4E-A9E2-DB46-F506-47C5EC04D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8C7EEC-03D3-0AB3-1E56-BA91ED0CD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88789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A0EBE-5705-446C-904C-B54979E66FD5}"/>
              </a:ext>
            </a:extLst>
          </p:cNvPr>
          <p:cNvPicPr>
            <a:picLocks noChangeAspect="1"/>
          </p:cNvPicPr>
          <p:nvPr/>
        </p:nvPicPr>
        <p:blipFill>
          <a:blip r:embed="rId2">
            <a:duotone>
              <a:schemeClr val="accent4">
                <a:shade val="45000"/>
                <a:satMod val="135000"/>
              </a:schemeClr>
              <a:prstClr val="white"/>
            </a:duotone>
          </a:blip>
          <a:stretch>
            <a:fillRect/>
          </a:stretch>
        </p:blipFill>
        <p:spPr>
          <a:xfrm>
            <a:off x="0" y="525284"/>
            <a:ext cx="12192000" cy="5807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DCB46F17-20EC-5DA0-281B-4E8F47FC3346}"/>
              </a:ext>
            </a:extLst>
          </p:cNvPr>
          <p:cNvSpPr>
            <a:spLocks noGrp="1"/>
          </p:cNvSpPr>
          <p:nvPr>
            <p:ph type="ctrTitle"/>
          </p:nvPr>
        </p:nvSpPr>
        <p:spPr>
          <a:xfrm>
            <a:off x="1524000" y="1122363"/>
            <a:ext cx="9356436" cy="2387600"/>
          </a:xfrm>
        </p:spPr>
        <p:txBody>
          <a:bodyPr>
            <a:normAutofit fontScale="90000"/>
          </a:bodyPr>
          <a:lstStyle/>
          <a:p>
            <a:br>
              <a:rPr lang="en-US" altLang="zh-TW" sz="4000" dirty="0"/>
            </a:br>
            <a:br>
              <a:rPr lang="en-US" altLang="zh-TW" sz="4000" dirty="0"/>
            </a:br>
            <a:r>
              <a:rPr lang="zh-TW" altLang="en-US" sz="4000" dirty="0"/>
              <a:t>國小數學雙語教學材料設計與教學實驗工作坊</a:t>
            </a:r>
            <a:br>
              <a:rPr lang="en-US" altLang="zh-TW" sz="4000" dirty="0"/>
            </a:br>
            <a:br>
              <a:rPr lang="en-US" altLang="zh-TW" sz="4000" dirty="0"/>
            </a:br>
            <a:r>
              <a:rPr lang="zh-TW" altLang="en-US" dirty="0"/>
              <a:t>數學語言反應教學理論的應用</a:t>
            </a:r>
          </a:p>
        </p:txBody>
      </p:sp>
      <p:sp>
        <p:nvSpPr>
          <p:cNvPr id="3" name="Subtitle 2">
            <a:extLst>
              <a:ext uri="{FF2B5EF4-FFF2-40B4-BE49-F238E27FC236}">
                <a16:creationId xmlns:a16="http://schemas.microsoft.com/office/drawing/2014/main" id="{1A2F5F5A-A73C-E0F3-EF81-5650F5EAB7DB}"/>
              </a:ext>
            </a:extLst>
          </p:cNvPr>
          <p:cNvSpPr>
            <a:spLocks noGrp="1"/>
          </p:cNvSpPr>
          <p:nvPr>
            <p:ph type="subTitle" idx="1"/>
          </p:nvPr>
        </p:nvSpPr>
        <p:spPr/>
        <p:txBody>
          <a:bodyPr/>
          <a:lstStyle/>
          <a:p>
            <a:r>
              <a:rPr lang="zh-TW" altLang="en-US" dirty="0"/>
              <a:t>國立臺中教育大學數學教育學系</a:t>
            </a:r>
            <a:endParaRPr lang="en-US" altLang="zh-TW" dirty="0"/>
          </a:p>
          <a:p>
            <a:r>
              <a:rPr lang="zh-TW" altLang="en-US" dirty="0"/>
              <a:t>陳嘉皇  教授兼系主任</a:t>
            </a:r>
          </a:p>
        </p:txBody>
      </p:sp>
    </p:spTree>
    <p:extLst>
      <p:ext uri="{BB962C8B-B14F-4D97-AF65-F5344CB8AC3E}">
        <p14:creationId xmlns:p14="http://schemas.microsoft.com/office/powerpoint/2010/main" val="116975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zh-TW" sz="3600" kern="100" dirty="0">
                  <a:effectLst/>
                  <a:latin typeface="Times New Roman" panose="02020603050405020304" pitchFamily="18" charset="0"/>
                  <a:ea typeface="新細明體" panose="02020500000000000000" pitchFamily="18" charset="-120"/>
                  <a:cs typeface="Times New Roman" panose="02020603050405020304" pitchFamily="18" charset="0"/>
                </a:rPr>
                <a:t>語言在數學教學中的作用</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TextBox 19">
            <a:extLst>
              <a:ext uri="{FF2B5EF4-FFF2-40B4-BE49-F238E27FC236}">
                <a16:creationId xmlns:a16="http://schemas.microsoft.com/office/drawing/2014/main" id="{B2CE51CE-FF29-ED6F-5631-8EE4783AEC77}"/>
              </a:ext>
            </a:extLst>
          </p:cNvPr>
          <p:cNvSpPr txBox="1"/>
          <p:nvPr/>
        </p:nvSpPr>
        <p:spPr>
          <a:xfrm>
            <a:off x="446697" y="1031384"/>
            <a:ext cx="11163411" cy="4401205"/>
          </a:xfrm>
          <a:prstGeom prst="rect">
            <a:avLst/>
          </a:prstGeom>
          <a:noFill/>
        </p:spPr>
        <p:txBody>
          <a:bodyPr wrap="square">
            <a:spAutoFit/>
          </a:bodyPr>
          <a:lstStyle/>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Prediger</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等</a:t>
            </a:r>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(2019)</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確定數學課堂中話語實踐使用的四種交互編織的行動：</a:t>
            </a:r>
            <a:endPar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解釋</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概念和操作的含義</a:t>
            </a:r>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(explaining the meaning of concepts and operations)</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爭辯</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宣稱的有效性</a:t>
            </a:r>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(arguing about the validity of a claim)</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採用一般口語方式</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描述</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模式</a:t>
            </a:r>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(describing patterns in a general way)</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按步驟</a:t>
            </a:r>
            <a:r>
              <a:rPr lang="zh-TW" altLang="en-US" sz="2800" kern="100">
                <a:effectLst/>
                <a:latin typeface="Times New Roman" panose="02020603050405020304" pitchFamily="18" charset="0"/>
                <a:ea typeface="新細明體" panose="02020500000000000000" pitchFamily="18" charset="-120"/>
                <a:cs typeface="Times New Roman" panose="02020603050405020304" pitchFamily="18" charset="0"/>
              </a:rPr>
              <a:t>進行總結</a:t>
            </a:r>
            <a:r>
              <a:rPr lang="zh-TW" altLang="en-US" sz="28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報</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告</a:t>
            </a:r>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(reporting on procedure)</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p>
        </p:txBody>
      </p:sp>
    </p:spTree>
    <p:extLst>
      <p:ext uri="{BB962C8B-B14F-4D97-AF65-F5344CB8AC3E}">
        <p14:creationId xmlns:p14="http://schemas.microsoft.com/office/powerpoint/2010/main" val="24086548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以梯形面積為例</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TextBox 19">
            <a:extLst>
              <a:ext uri="{FF2B5EF4-FFF2-40B4-BE49-F238E27FC236}">
                <a16:creationId xmlns:a16="http://schemas.microsoft.com/office/drawing/2014/main" id="{B2CE51CE-FF29-ED6F-5631-8EE4783AEC77}"/>
              </a:ext>
            </a:extLst>
          </p:cNvPr>
          <p:cNvSpPr txBox="1"/>
          <p:nvPr/>
        </p:nvSpPr>
        <p:spPr>
          <a:xfrm>
            <a:off x="446697" y="1031384"/>
            <a:ext cx="11163411" cy="5693866"/>
          </a:xfrm>
          <a:prstGeom prst="rect">
            <a:avLst/>
          </a:prstGeom>
          <a:noFill/>
        </p:spPr>
        <p:txBody>
          <a:bodyPr wrap="square">
            <a:spAutoFit/>
          </a:bodyPr>
          <a:lstStyle/>
          <a:p>
            <a:pPr algn="just"/>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三角形與四邊形的面積：操作活動與推理。利用切割重組，建立面積公式，並能應用。</a:t>
            </a:r>
            <a:endPar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以符號表示數學公式：代數的前置經驗。初步體驗符號之使用，隱含「符號代表數」、「符號與運算符號的結合」的經驗。應併入其他教學活動。</a:t>
            </a:r>
            <a:endPar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latin typeface="Times New Roman" panose="02020603050405020304" pitchFamily="18" charset="0"/>
                <a:ea typeface="新細明體" panose="02020500000000000000" pitchFamily="18" charset="-120"/>
                <a:cs typeface="Times New Roman" panose="02020603050405020304" pitchFamily="18" charset="0"/>
              </a:rPr>
              <a:t>1.</a:t>
            </a:r>
            <a:r>
              <a:rPr lang="zh-TW" altLang="en-US" sz="2800" kern="100" dirty="0">
                <a:latin typeface="Times New Roman" panose="02020603050405020304" pitchFamily="18" charset="0"/>
                <a:ea typeface="新細明體" panose="02020500000000000000" pitchFamily="18" charset="-120"/>
                <a:cs typeface="Times New Roman" panose="02020603050405020304" pitchFamily="18" charset="0"/>
              </a:rPr>
              <a:t>有哪些語彙需學習</a:t>
            </a:r>
            <a:r>
              <a:rPr lang="en-US" altLang="zh-TW" sz="2800" kern="100" dirty="0">
                <a:latin typeface="Times New Roman" panose="02020603050405020304" pitchFamily="18" charset="0"/>
                <a:ea typeface="新細明體" panose="02020500000000000000" pitchFamily="18" charset="-120"/>
                <a:cs typeface="Times New Roman" panose="02020603050405020304" pitchFamily="18" charset="0"/>
              </a:rPr>
              <a:t>?</a:t>
            </a: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2.</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可利用那些語域</a:t>
            </a:r>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p>
          <a:p>
            <a:pPr algn="just"/>
            <a:r>
              <a:rPr lang="en-US" altLang="zh-TW" sz="2800" kern="100" dirty="0">
                <a:latin typeface="Times New Roman" panose="02020603050405020304" pitchFamily="18" charset="0"/>
                <a:ea typeface="新細明體" panose="02020500000000000000" pitchFamily="18" charset="-120"/>
                <a:cs typeface="Times New Roman" panose="02020603050405020304" pitchFamily="18" charset="0"/>
              </a:rPr>
              <a:t>3.</a:t>
            </a:r>
            <a:r>
              <a:rPr lang="zh-TW" altLang="en-US" sz="2800" kern="100" dirty="0">
                <a:latin typeface="Times New Roman" panose="02020603050405020304" pitchFamily="18" charset="0"/>
                <a:ea typeface="新細明體" panose="02020500000000000000" pitchFamily="18" charset="-120"/>
                <a:cs typeface="Times New Roman" panose="02020603050405020304" pitchFamily="18" charset="0"/>
              </a:rPr>
              <a:t>如何融入情境社會</a:t>
            </a:r>
            <a:r>
              <a:rPr lang="en-US" altLang="zh-TW" sz="2800" kern="100" dirty="0">
                <a:latin typeface="Times New Roman" panose="02020603050405020304" pitchFamily="18" charset="0"/>
                <a:ea typeface="新細明體" panose="02020500000000000000" pitchFamily="18" charset="-120"/>
                <a:cs typeface="Times New Roman" panose="02020603050405020304" pitchFamily="18" charset="0"/>
              </a:rPr>
              <a:t>?</a:t>
            </a: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4.</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應用話語實踐技巧</a:t>
            </a:r>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解釋</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概念和操作的含義。</a:t>
            </a: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爭辯</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宣稱的有效性。</a:t>
            </a: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採用一般口語方式</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描述</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模式。</a:t>
            </a:r>
          </a:p>
          <a:p>
            <a:pPr algn="just"/>
            <a:r>
              <a:rPr lang="en-US"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按步驟進行總結</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報告</a:t>
            </a:r>
            <a:r>
              <a:rPr lang="zh-TW" altLang="en-US"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p>
        </p:txBody>
      </p:sp>
    </p:spTree>
    <p:extLst>
      <p:ext uri="{BB962C8B-B14F-4D97-AF65-F5344CB8AC3E}">
        <p14:creationId xmlns:p14="http://schemas.microsoft.com/office/powerpoint/2010/main" val="41597315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語言反應</a:t>
              </a:r>
              <a:r>
                <a:rPr lang="zh-TW" altLang="zh-TW" sz="3600" kern="100" dirty="0">
                  <a:effectLst/>
                  <a:latin typeface="Times New Roman" panose="02020603050405020304" pitchFamily="18" charset="0"/>
                  <a:ea typeface="新細明體" panose="02020500000000000000" pitchFamily="18" charset="-120"/>
                  <a:cs typeface="Times New Roman" panose="02020603050405020304" pitchFamily="18" charset="0"/>
                </a:rPr>
                <a:t>數學教學</a:t>
              </a:r>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範例</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pic>
        <p:nvPicPr>
          <p:cNvPr id="3" name="Picture 2">
            <a:extLst>
              <a:ext uri="{FF2B5EF4-FFF2-40B4-BE49-F238E27FC236}">
                <a16:creationId xmlns:a16="http://schemas.microsoft.com/office/drawing/2014/main" id="{A4D5B55C-2FC0-2363-1A1D-537675EC451F}"/>
              </a:ext>
            </a:extLst>
          </p:cNvPr>
          <p:cNvPicPr>
            <a:picLocks noChangeAspect="1"/>
          </p:cNvPicPr>
          <p:nvPr/>
        </p:nvPicPr>
        <p:blipFill rotWithShape="1">
          <a:blip r:embed="rId2"/>
          <a:srcRect r="2349"/>
          <a:stretch/>
        </p:blipFill>
        <p:spPr>
          <a:xfrm>
            <a:off x="961534" y="846388"/>
            <a:ext cx="10682293" cy="5854232"/>
          </a:xfrm>
          <a:prstGeom prst="rect">
            <a:avLst/>
          </a:prstGeom>
        </p:spPr>
      </p:pic>
    </p:spTree>
    <p:extLst>
      <p:ext uri="{BB962C8B-B14F-4D97-AF65-F5344CB8AC3E}">
        <p14:creationId xmlns:p14="http://schemas.microsoft.com/office/powerpoint/2010/main" val="3828068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形圖說文字 5"/>
          <p:cNvSpPr/>
          <p:nvPr/>
        </p:nvSpPr>
        <p:spPr>
          <a:xfrm>
            <a:off x="1248818" y="4425160"/>
            <a:ext cx="4686769" cy="1120140"/>
          </a:xfrm>
          <a:prstGeom prst="wedgeEllipseCallout">
            <a:avLst>
              <a:gd name="adj1" fmla="val 60297"/>
              <a:gd name="adj2" fmla="val -749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Google Shape;7749;p39">
            <a:extLst>
              <a:ext uri="{FF2B5EF4-FFF2-40B4-BE49-F238E27FC236}">
                <a16:creationId xmlns:a16="http://schemas.microsoft.com/office/drawing/2014/main" id="{A46FE199-BAC9-4E0A-BE9F-DEFE1A2AA003}"/>
              </a:ext>
            </a:extLst>
          </p:cNvPr>
          <p:cNvSpPr txBox="1">
            <a:spLocks/>
          </p:cNvSpPr>
          <p:nvPr/>
        </p:nvSpPr>
        <p:spPr>
          <a:xfrm>
            <a:off x="446698" y="2661786"/>
            <a:ext cx="5992202" cy="9494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aytone One"/>
              <a:buNone/>
              <a:defRPr sz="48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9pPr>
          </a:lstStyle>
          <a:p>
            <a:pPr marL="342900" marR="0" lvl="0" indent="-342900" algn="l" defTabSz="914400" rtl="0" eaLnBrk="1" fontAlgn="auto" latinLnBrk="0" hangingPunct="1">
              <a:lnSpc>
                <a:spcPct val="200000"/>
              </a:lnSpc>
              <a:spcBef>
                <a:spcPts val="0"/>
              </a:spcBef>
              <a:spcAft>
                <a:spcPts val="0"/>
              </a:spcAft>
              <a:buClr>
                <a:prstClr val="black"/>
              </a:buClr>
              <a:buSzPts val="4200"/>
              <a:buFont typeface="Wingdings" panose="05000000000000000000" pitchFamily="2" charset="2"/>
              <a:buChar char="ü"/>
              <a:tabLst/>
              <a:defRPr/>
            </a:pPr>
            <a:r>
              <a:rPr kumimoji="0" lang="zh-TW" altLang="en-US" sz="2800" b="0" i="0" u="none" strike="noStrike" kern="1200" cap="none" spc="0" normalizeH="0" baseline="0" noProof="0" dirty="0">
                <a:ln>
                  <a:noFill/>
                </a:ln>
                <a:solidFill>
                  <a:srgbClr val="CF5F55">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sym typeface="Paytone One"/>
              </a:rPr>
              <a:t>步驟</a:t>
            </a:r>
            <a:endParaRPr kumimoji="0" lang="en-US" altLang="zh-TW" sz="2800" b="0" i="0" u="none" strike="noStrike" kern="1200" cap="none" spc="0" normalizeH="0" baseline="0" noProof="0" dirty="0">
              <a:ln>
                <a:noFill/>
              </a:ln>
              <a:solidFill>
                <a:srgbClr val="CF5F55">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sym typeface="Paytone One"/>
            </a:endParaRPr>
          </a:p>
          <a:p>
            <a:pPr marL="0" marR="0" lvl="0" indent="0" algn="l" defTabSz="914400" rtl="0" eaLnBrk="1" fontAlgn="auto" latinLnBrk="0" hangingPunct="1">
              <a:lnSpc>
                <a:spcPct val="200000"/>
              </a:lnSpc>
              <a:spcBef>
                <a:spcPts val="0"/>
              </a:spcBef>
              <a:spcAft>
                <a:spcPts val="0"/>
              </a:spcAft>
              <a:buClr>
                <a:prstClr val="black"/>
              </a:buClr>
              <a:buSzPts val="4200"/>
              <a:buFont typeface="Paytone One"/>
              <a:buNone/>
              <a:tabLst/>
              <a:defRPr/>
            </a:pP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將學生的日常語言資源與相關意義語言聯繫起來，用以解釋課堂話語中的概念涵義，再將此短語、形式及象徵數學的語言相互連結。</a:t>
            </a:r>
            <a:endPar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endParaRPr>
          </a:p>
          <a:p>
            <a:pPr marL="0" marR="0" lvl="0" indent="0" algn="l" defTabSz="914400" rtl="0" eaLnBrk="1" fontAlgn="auto" latinLnBrk="0" hangingPunct="1">
              <a:lnSpc>
                <a:spcPct val="200000"/>
              </a:lnSpc>
              <a:spcBef>
                <a:spcPts val="0"/>
              </a:spcBef>
              <a:spcAft>
                <a:spcPts val="0"/>
              </a:spcAft>
              <a:buClr>
                <a:prstClr val="black"/>
              </a:buClr>
              <a:buSzPts val="4200"/>
              <a:buFont typeface="Paytone One"/>
              <a:buNone/>
              <a:tabLst/>
              <a:defRPr/>
            </a:pPr>
            <a:endPar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endParaRPr>
          </a:p>
          <a:p>
            <a:pPr marL="0" marR="0" lvl="0" indent="0" algn="ctr" defTabSz="914400" rtl="0" eaLnBrk="1" fontAlgn="auto" latinLnBrk="0" hangingPunct="1">
              <a:lnSpc>
                <a:spcPct val="200000"/>
              </a:lnSpc>
              <a:spcBef>
                <a:spcPts val="0"/>
              </a:spcBef>
              <a:spcAft>
                <a:spcPts val="0"/>
              </a:spcAft>
              <a:buClr>
                <a:prstClr val="black"/>
              </a:buClr>
              <a:buSzPts val="4200"/>
              <a:buFont typeface="Paytone One"/>
              <a:buNone/>
              <a:tabLst/>
              <a:defRPr/>
            </a:pP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舉例：分數與百分比教學單元</a:t>
            </a:r>
          </a:p>
        </p:txBody>
      </p:sp>
      <p:grpSp>
        <p:nvGrpSpPr>
          <p:cNvPr id="5" name="群組 4"/>
          <p:cNvGrpSpPr/>
          <p:nvPr/>
        </p:nvGrpSpPr>
        <p:grpSpPr>
          <a:xfrm>
            <a:off x="2456194" y="294120"/>
            <a:ext cx="7305026" cy="497319"/>
            <a:chOff x="1981515" y="1065214"/>
            <a:chExt cx="7305026" cy="497319"/>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84118" y="1065214"/>
              <a:ext cx="68065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探索與驗證假設一：用語言表達架構與涵義</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 name="上彎箭號 6"/>
          <p:cNvSpPr/>
          <p:nvPr/>
        </p:nvSpPr>
        <p:spPr>
          <a:xfrm rot="5400000">
            <a:off x="1658027" y="5475633"/>
            <a:ext cx="1020600" cy="5757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8" name="文字方塊 7"/>
          <p:cNvSpPr txBox="1"/>
          <p:nvPr/>
        </p:nvSpPr>
        <p:spPr>
          <a:xfrm>
            <a:off x="2456194" y="5947568"/>
            <a:ext cx="7853432"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cs typeface="Paytone One"/>
                <a:sym typeface="Paytone One"/>
              </a:rPr>
              <a:t>依據先前成功與及中的鷹架條件，針對此系列改進教學方式</a:t>
            </a:r>
          </a:p>
        </p:txBody>
      </p:sp>
      <p:pic>
        <p:nvPicPr>
          <p:cNvPr id="3" name="Picture 2">
            <a:extLst>
              <a:ext uri="{FF2B5EF4-FFF2-40B4-BE49-F238E27FC236}">
                <a16:creationId xmlns:a16="http://schemas.microsoft.com/office/drawing/2014/main" id="{206A4DF9-2288-0390-395C-A575A6EB2787}"/>
              </a:ext>
            </a:extLst>
          </p:cNvPr>
          <p:cNvPicPr>
            <a:picLocks noChangeAspect="1"/>
          </p:cNvPicPr>
          <p:nvPr/>
        </p:nvPicPr>
        <p:blipFill rotWithShape="1">
          <a:blip r:embed="rId2"/>
          <a:srcRect l="28485" t="3650" r="10717" b="3115"/>
          <a:stretch/>
        </p:blipFill>
        <p:spPr>
          <a:xfrm>
            <a:off x="6438900" y="1612601"/>
            <a:ext cx="5753100" cy="4000167"/>
          </a:xfrm>
          <a:prstGeom prst="rect">
            <a:avLst/>
          </a:prstGeom>
        </p:spPr>
      </p:pic>
    </p:spTree>
    <p:extLst>
      <p:ext uri="{BB962C8B-B14F-4D97-AF65-F5344CB8AC3E}">
        <p14:creationId xmlns:p14="http://schemas.microsoft.com/office/powerpoint/2010/main" val="24762426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形圖說文字 5"/>
          <p:cNvSpPr/>
          <p:nvPr/>
        </p:nvSpPr>
        <p:spPr>
          <a:xfrm>
            <a:off x="962600" y="4301067"/>
            <a:ext cx="4972987" cy="1244233"/>
          </a:xfrm>
          <a:prstGeom prst="wedgeEllipseCallout">
            <a:avLst>
              <a:gd name="adj1" fmla="val 60297"/>
              <a:gd name="adj2" fmla="val -7491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Google Shape;7749;p39">
            <a:extLst>
              <a:ext uri="{FF2B5EF4-FFF2-40B4-BE49-F238E27FC236}">
                <a16:creationId xmlns:a16="http://schemas.microsoft.com/office/drawing/2014/main" id="{A46FE199-BAC9-4E0A-BE9F-DEFE1A2AA003}"/>
              </a:ext>
            </a:extLst>
          </p:cNvPr>
          <p:cNvSpPr txBox="1">
            <a:spLocks/>
          </p:cNvSpPr>
          <p:nvPr/>
        </p:nvSpPr>
        <p:spPr>
          <a:xfrm>
            <a:off x="446698" y="2661786"/>
            <a:ext cx="5992202" cy="9494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aytone One"/>
              <a:buNone/>
              <a:defRPr sz="48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9pPr>
          </a:lstStyle>
          <a:p>
            <a:pPr marL="342900" marR="0" lvl="0" indent="-342900" algn="l" defTabSz="914400" rtl="0" eaLnBrk="1" fontAlgn="auto" latinLnBrk="0" hangingPunct="1">
              <a:lnSpc>
                <a:spcPct val="200000"/>
              </a:lnSpc>
              <a:spcBef>
                <a:spcPts val="0"/>
              </a:spcBef>
              <a:spcAft>
                <a:spcPts val="0"/>
              </a:spcAft>
              <a:buClr>
                <a:prstClr val="black"/>
              </a:buClr>
              <a:buSzPts val="4200"/>
              <a:buFont typeface="Wingdings" panose="05000000000000000000" pitchFamily="2" charset="2"/>
              <a:buChar char="ü"/>
              <a:tabLst/>
              <a:defRPr/>
            </a:pPr>
            <a:r>
              <a:rPr kumimoji="0" lang="zh-TW" altLang="en-US" sz="2800" b="0" i="0" u="none" strike="noStrike" kern="1200" cap="none" spc="0" normalizeH="0" baseline="0" noProof="0" dirty="0">
                <a:ln>
                  <a:noFill/>
                </a:ln>
                <a:solidFill>
                  <a:srgbClr val="CF5F55">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sym typeface="Paytone One"/>
              </a:rPr>
              <a:t>說明</a:t>
            </a:r>
            <a:endParaRPr kumimoji="0" lang="en-US" altLang="zh-TW" sz="2800" b="0" i="0" u="none" strike="noStrike" kern="1200" cap="none" spc="0" normalizeH="0" baseline="0" noProof="0" dirty="0">
              <a:ln>
                <a:noFill/>
              </a:ln>
              <a:solidFill>
                <a:srgbClr val="CF5F55">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sym typeface="Paytone One"/>
            </a:endParaRPr>
          </a:p>
          <a:p>
            <a:pPr marL="0" marR="0" lvl="0" indent="0" algn="l" defTabSz="914400" rtl="0" eaLnBrk="1" fontAlgn="auto" latinLnBrk="0" hangingPunct="1">
              <a:lnSpc>
                <a:spcPct val="200000"/>
              </a:lnSpc>
              <a:spcBef>
                <a:spcPts val="0"/>
              </a:spcBef>
              <a:spcAft>
                <a:spcPts val="0"/>
              </a:spcAft>
              <a:buClr>
                <a:prstClr val="black"/>
              </a:buClr>
              <a:buSzPts val="4200"/>
              <a:buFont typeface="Paytone One"/>
              <a:buNone/>
              <a:tabLst/>
              <a:defRPr/>
            </a:pP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針對學生學習過程與軌跡進行分析，若學生參與「部分</a:t>
            </a:r>
            <a:r>
              <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a:t>
            </a: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整體」關係意義的討論時，學習者的概念建構將更深入與明確。</a:t>
            </a:r>
            <a:endPar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endParaRPr>
          </a:p>
          <a:p>
            <a:pPr marL="0" marR="0" lvl="0" indent="0" algn="l" defTabSz="914400" rtl="0" eaLnBrk="1" fontAlgn="auto" latinLnBrk="0" hangingPunct="1">
              <a:lnSpc>
                <a:spcPct val="200000"/>
              </a:lnSpc>
              <a:spcBef>
                <a:spcPts val="0"/>
              </a:spcBef>
              <a:spcAft>
                <a:spcPts val="0"/>
              </a:spcAft>
              <a:buClr>
                <a:prstClr val="black"/>
              </a:buClr>
              <a:buSzPts val="4200"/>
              <a:buFont typeface="Paytone One"/>
              <a:buNone/>
              <a:tabLst/>
              <a:defRPr/>
            </a:pPr>
            <a:endPar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endParaRPr>
          </a:p>
          <a:p>
            <a:pPr marL="0" marR="0" lvl="0" indent="0" algn="ctr" defTabSz="914400" rtl="0" eaLnBrk="1" fontAlgn="auto" latinLnBrk="0" hangingPunct="1">
              <a:lnSpc>
                <a:spcPct val="100000"/>
              </a:lnSpc>
              <a:spcBef>
                <a:spcPts val="0"/>
              </a:spcBef>
              <a:spcAft>
                <a:spcPts val="0"/>
              </a:spcAft>
              <a:buClr>
                <a:prstClr val="black"/>
              </a:buClr>
              <a:buSzPts val="4200"/>
              <a:buFont typeface="Paytone One"/>
              <a:buNone/>
              <a:tabLst/>
              <a:defRPr/>
            </a:pP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半隨機對照試驗測試，</a:t>
            </a:r>
            <a:endPar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endParaRPr>
          </a:p>
          <a:p>
            <a:pPr marL="0" marR="0" lvl="0" indent="0" algn="ctr" defTabSz="914400" rtl="0" eaLnBrk="1" fontAlgn="auto" latinLnBrk="0" hangingPunct="1">
              <a:lnSpc>
                <a:spcPct val="100000"/>
              </a:lnSpc>
              <a:spcBef>
                <a:spcPts val="0"/>
              </a:spcBef>
              <a:spcAft>
                <a:spcPts val="0"/>
              </a:spcAft>
              <a:buClr>
                <a:prstClr val="black"/>
              </a:buClr>
              <a:buSzPts val="4200"/>
              <a:buFont typeface="Paytone One"/>
              <a:buNone/>
              <a:tabLst/>
              <a:defRPr/>
            </a:pP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與</a:t>
            </a:r>
            <a:r>
              <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343</a:t>
            </a: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位七年級學生一起進行。</a:t>
            </a:r>
          </a:p>
        </p:txBody>
      </p:sp>
      <p:grpSp>
        <p:nvGrpSpPr>
          <p:cNvPr id="5" name="群組 4"/>
          <p:cNvGrpSpPr/>
          <p:nvPr/>
        </p:nvGrpSpPr>
        <p:grpSpPr>
          <a:xfrm>
            <a:off x="2456194" y="237681"/>
            <a:ext cx="7385969" cy="553758"/>
            <a:chOff x="1981515" y="1008775"/>
            <a:chExt cx="7385969" cy="553758"/>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560958" y="1008775"/>
              <a:ext cx="68065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探索與驗證假設一：用語言表達架構與涵義</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pic>
        <p:nvPicPr>
          <p:cNvPr id="2" name="Picture 1">
            <a:extLst>
              <a:ext uri="{FF2B5EF4-FFF2-40B4-BE49-F238E27FC236}">
                <a16:creationId xmlns:a16="http://schemas.microsoft.com/office/drawing/2014/main" id="{FF5E7B1E-5FD4-FA77-4D8D-5351AB48CF5C}"/>
              </a:ext>
            </a:extLst>
          </p:cNvPr>
          <p:cNvPicPr>
            <a:picLocks noChangeAspect="1"/>
          </p:cNvPicPr>
          <p:nvPr/>
        </p:nvPicPr>
        <p:blipFill>
          <a:blip r:embed="rId2"/>
          <a:stretch>
            <a:fillRect/>
          </a:stretch>
        </p:blipFill>
        <p:spPr>
          <a:xfrm>
            <a:off x="6417624" y="1545977"/>
            <a:ext cx="5755123" cy="3999323"/>
          </a:xfrm>
          <a:prstGeom prst="rect">
            <a:avLst/>
          </a:prstGeom>
        </p:spPr>
      </p:pic>
      <p:sp>
        <p:nvSpPr>
          <p:cNvPr id="9" name="矩形 8"/>
          <p:cNvSpPr/>
          <p:nvPr/>
        </p:nvSpPr>
        <p:spPr>
          <a:xfrm>
            <a:off x="6503092" y="3419397"/>
            <a:ext cx="5605462" cy="212590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486744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Google Shape;7749;p39">
            <a:extLst>
              <a:ext uri="{FF2B5EF4-FFF2-40B4-BE49-F238E27FC236}">
                <a16:creationId xmlns:a16="http://schemas.microsoft.com/office/drawing/2014/main" id="{A46FE199-BAC9-4E0A-BE9F-DEFE1A2AA003}"/>
              </a:ext>
            </a:extLst>
          </p:cNvPr>
          <p:cNvSpPr txBox="1">
            <a:spLocks/>
          </p:cNvSpPr>
          <p:nvPr/>
        </p:nvSpPr>
        <p:spPr>
          <a:xfrm>
            <a:off x="446698" y="2661786"/>
            <a:ext cx="5992202" cy="9494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aytone One"/>
              <a:buNone/>
              <a:defRPr sz="48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200"/>
              <a:buFont typeface="Paytone One"/>
              <a:buNone/>
              <a:defRPr sz="4200" b="0" i="0" u="none" strike="noStrike" cap="none">
                <a:solidFill>
                  <a:schemeClr val="dk1"/>
                </a:solidFill>
                <a:latin typeface="Paytone One"/>
                <a:ea typeface="Paytone One"/>
                <a:cs typeface="Paytone One"/>
                <a:sym typeface="Paytone One"/>
              </a:defRPr>
            </a:lvl9pPr>
          </a:lstStyle>
          <a:p>
            <a:pPr marL="342900" marR="0" lvl="0" indent="-342900" algn="l" defTabSz="914400" rtl="0" eaLnBrk="1" fontAlgn="auto" latinLnBrk="0" hangingPunct="1">
              <a:lnSpc>
                <a:spcPct val="200000"/>
              </a:lnSpc>
              <a:spcBef>
                <a:spcPts val="0"/>
              </a:spcBef>
              <a:spcAft>
                <a:spcPts val="0"/>
              </a:spcAft>
              <a:buClr>
                <a:prstClr val="black"/>
              </a:buClr>
              <a:buSzPts val="4200"/>
              <a:buFont typeface="Wingdings" panose="05000000000000000000" pitchFamily="2" charset="2"/>
              <a:buChar char="ü"/>
              <a:tabLst/>
              <a:defRPr/>
            </a:pPr>
            <a:r>
              <a:rPr kumimoji="0" lang="zh-TW" altLang="en-US" sz="2800" b="0" i="0" u="none" strike="noStrike" kern="1200" cap="none" spc="0" normalizeH="0" baseline="0" noProof="0" dirty="0">
                <a:ln>
                  <a:noFill/>
                </a:ln>
                <a:solidFill>
                  <a:srgbClr val="CF5F55">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sym typeface="Paytone One"/>
              </a:rPr>
              <a:t>結果</a:t>
            </a:r>
            <a:endParaRPr kumimoji="0" lang="en-US" altLang="zh-TW" sz="2800" b="0" i="0" u="none" strike="noStrike" kern="1200" cap="none" spc="0" normalizeH="0" baseline="0" noProof="0" dirty="0">
              <a:ln>
                <a:noFill/>
              </a:ln>
              <a:solidFill>
                <a:srgbClr val="CF5F55">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sym typeface="Paytone One"/>
            </a:endParaRPr>
          </a:p>
          <a:p>
            <a:pPr marL="0" marR="0" lvl="0" indent="0" algn="l" defTabSz="914400" rtl="0" eaLnBrk="1" fontAlgn="auto" latinLnBrk="0" hangingPunct="1">
              <a:lnSpc>
                <a:spcPct val="200000"/>
              </a:lnSpc>
              <a:spcBef>
                <a:spcPts val="0"/>
              </a:spcBef>
              <a:spcAft>
                <a:spcPts val="0"/>
              </a:spcAft>
              <a:buClr>
                <a:prstClr val="black"/>
              </a:buClr>
              <a:buSzPts val="4200"/>
              <a:buFont typeface="Paytone One"/>
              <a:buNone/>
              <a:tabLst/>
              <a:defRPr/>
            </a:pP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rPr>
              <a:t>語言討論與對話刺激學習的學生比傳統學習法學生獲得更多概念理解，由於回應式語言干預更重視建立與學習重點相關的話語，並反覆實踐於表達圖形、符號與上下文連結</a:t>
            </a:r>
            <a:endPar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endParaRPr>
          </a:p>
          <a:p>
            <a:pPr marL="0" marR="0" lvl="0" indent="0" algn="ctr" defTabSz="914400" rtl="0" eaLnBrk="1" fontAlgn="auto" latinLnBrk="0" hangingPunct="1">
              <a:lnSpc>
                <a:spcPct val="200000"/>
              </a:lnSpc>
              <a:spcBef>
                <a:spcPts val="0"/>
              </a:spcBef>
              <a:spcAft>
                <a:spcPts val="0"/>
              </a:spcAft>
              <a:buClr>
                <a:prstClr val="black"/>
              </a:buClr>
              <a:buSzPts val="4200"/>
              <a:buFont typeface="Paytone One"/>
              <a:buNone/>
              <a:tabLst/>
              <a:defRPr/>
            </a:pPr>
            <a:r>
              <a:rPr kumimoji="0" lang="en-US" altLang="zh-TW"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Wingdings" panose="05000000000000000000" pitchFamily="2" charset="2"/>
              </a:rPr>
              <a:t>比專注於專有詞彙更有效</a:t>
            </a:r>
            <a:endParaRPr kumimoji="0" lang="zh-TW" altLang="en-US" sz="2300" b="0" i="0" u="none" strike="noStrike" kern="1200" cap="none" spc="0" normalizeH="0" baseline="0" noProof="0" dirty="0">
              <a:ln>
                <a:noFill/>
              </a:ln>
              <a:solidFill>
                <a:srgbClr val="5F9387">
                  <a:lumMod val="75000"/>
                </a:srgbClr>
              </a:solidFill>
              <a:effectLst/>
              <a:uLnTx/>
              <a:uFillTx/>
              <a:latin typeface="微軟正黑體" panose="020B0604030504040204" pitchFamily="34" charset="-120"/>
              <a:ea typeface="微軟正黑體" panose="020B0604030504040204" pitchFamily="34" charset="-120"/>
              <a:sym typeface="Paytone One"/>
            </a:endParaRPr>
          </a:p>
        </p:txBody>
      </p:sp>
      <p:grpSp>
        <p:nvGrpSpPr>
          <p:cNvPr id="5" name="群組 4"/>
          <p:cNvGrpSpPr/>
          <p:nvPr/>
        </p:nvGrpSpPr>
        <p:grpSpPr>
          <a:xfrm>
            <a:off x="2456194" y="223152"/>
            <a:ext cx="7305026" cy="568287"/>
            <a:chOff x="1981515" y="994246"/>
            <a:chExt cx="7305026" cy="568287"/>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480015" y="994246"/>
              <a:ext cx="68065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探索與驗證假設一：用語言表達架構與涵義</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pic>
        <p:nvPicPr>
          <p:cNvPr id="2" name="Picture 1">
            <a:extLst>
              <a:ext uri="{FF2B5EF4-FFF2-40B4-BE49-F238E27FC236}">
                <a16:creationId xmlns:a16="http://schemas.microsoft.com/office/drawing/2014/main" id="{42943585-A31B-8A6B-D803-F36CA067478A}"/>
              </a:ext>
            </a:extLst>
          </p:cNvPr>
          <p:cNvPicPr>
            <a:picLocks noChangeAspect="1"/>
          </p:cNvPicPr>
          <p:nvPr/>
        </p:nvPicPr>
        <p:blipFill>
          <a:blip r:embed="rId2"/>
          <a:stretch>
            <a:fillRect/>
          </a:stretch>
        </p:blipFill>
        <p:spPr>
          <a:xfrm>
            <a:off x="6438900" y="2070180"/>
            <a:ext cx="5755123" cy="3999323"/>
          </a:xfrm>
          <a:prstGeom prst="rect">
            <a:avLst/>
          </a:prstGeom>
        </p:spPr>
      </p:pic>
    </p:spTree>
    <p:extLst>
      <p:ext uri="{BB962C8B-B14F-4D97-AF65-F5344CB8AC3E}">
        <p14:creationId xmlns:p14="http://schemas.microsoft.com/office/powerpoint/2010/main" val="35937446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32B24-2CAC-B2DA-0B1B-E47131C3AE95}"/>
              </a:ext>
            </a:extLst>
          </p:cNvPr>
          <p:cNvSpPr txBox="1"/>
          <p:nvPr/>
        </p:nvSpPr>
        <p:spPr>
          <a:xfrm>
            <a:off x="341745" y="117265"/>
            <a:ext cx="7620000" cy="830997"/>
          </a:xfrm>
          <a:prstGeom prst="rect">
            <a:avLst/>
          </a:prstGeom>
          <a:noFill/>
        </p:spPr>
        <p:txBody>
          <a:bodyPr wrap="square">
            <a:spAutoFit/>
          </a:bodyPr>
          <a:lstStyle/>
          <a:p>
            <a:r>
              <a:rPr lang="zh-TW" altLang="en-US" sz="2400" dirty="0"/>
              <a:t>每個玻璃杯的容量可以裝</a:t>
            </a:r>
            <a:r>
              <a:rPr lang="en-US" altLang="zh-TW" sz="2400" dirty="0"/>
              <a:t>3/8</a:t>
            </a:r>
            <a:r>
              <a:rPr lang="zh-TW" altLang="en-US" sz="2400" dirty="0"/>
              <a:t>公升，現有</a:t>
            </a:r>
            <a:r>
              <a:rPr lang="en-US" altLang="zh-TW" sz="2400" dirty="0"/>
              <a:t>3 3/4</a:t>
            </a:r>
            <a:r>
              <a:rPr lang="zh-TW" altLang="en-US" sz="2400" dirty="0"/>
              <a:t>公升的檸檬汁，用這樣的玻璃杯裝，需要幾個</a:t>
            </a:r>
            <a:r>
              <a:rPr lang="en-US" altLang="zh-TW" sz="2400" dirty="0"/>
              <a:t>?</a:t>
            </a:r>
            <a:endParaRPr lang="zh-TW" altLang="en-US" sz="24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7FB2214-5E0F-C94A-D5D3-BD892E9BCB88}"/>
                  </a:ext>
                </a:extLst>
              </p:cNvPr>
              <p:cNvGraphicFramePr>
                <a:graphicFrameLocks noGrp="1"/>
              </p:cNvGraphicFramePr>
              <p:nvPr>
                <p:extLst>
                  <p:ext uri="{D42A27DB-BD31-4B8C-83A1-F6EECF244321}">
                    <p14:modId xmlns:p14="http://schemas.microsoft.com/office/powerpoint/2010/main" val="210413276"/>
                  </p:ext>
                </p:extLst>
              </p:nvPr>
            </p:nvGraphicFramePr>
            <p:xfrm>
              <a:off x="443345" y="1071418"/>
              <a:ext cx="11268363" cy="5004379"/>
            </p:xfrm>
            <a:graphic>
              <a:graphicData uri="http://schemas.openxmlformats.org/drawingml/2006/table">
                <a:tbl>
                  <a:tblPr firstRow="1" firstCol="1" bandRow="1"/>
                  <a:tblGrid>
                    <a:gridCol w="2521528">
                      <a:extLst>
                        <a:ext uri="{9D8B030D-6E8A-4147-A177-3AD203B41FA5}">
                          <a16:colId xmlns:a16="http://schemas.microsoft.com/office/drawing/2014/main" val="3968272387"/>
                        </a:ext>
                      </a:extLst>
                    </a:gridCol>
                    <a:gridCol w="4941454">
                      <a:extLst>
                        <a:ext uri="{9D8B030D-6E8A-4147-A177-3AD203B41FA5}">
                          <a16:colId xmlns:a16="http://schemas.microsoft.com/office/drawing/2014/main" val="1557364342"/>
                        </a:ext>
                      </a:extLst>
                    </a:gridCol>
                    <a:gridCol w="3805381">
                      <a:extLst>
                        <a:ext uri="{9D8B030D-6E8A-4147-A177-3AD203B41FA5}">
                          <a16:colId xmlns:a16="http://schemas.microsoft.com/office/drawing/2014/main" val="2795220893"/>
                        </a:ext>
                      </a:extLst>
                    </a:gridCol>
                  </a:tblGrid>
                  <a:tr h="359518">
                    <a:tc>
                      <a:txBody>
                        <a:bodyPr/>
                        <a:lstStyle/>
                        <a:p>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知識的儲存：</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如何將部分再分割部分</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377183"/>
                      </a:ext>
                    </a:extLst>
                  </a:tr>
                  <a:tr h="515809">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解題思維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14:m>
                            <m:oMath xmlns:m="http://schemas.openxmlformats.org/officeDocument/2006/math">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4</m:t>
                                  </m:r>
                                </m:den>
                              </m:f>
                            </m:oMath>
                          </a14:m>
                          <a:r>
                            <a:rPr lang="zh-TW" sz="2000" kern="100">
                              <a:effectLst/>
                              <a:latin typeface="Calibri" panose="020F0502020204030204" pitchFamily="34" charset="0"/>
                              <a:ea typeface="SimHei" panose="02010609060101010101" pitchFamily="49" charset="-122"/>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SimHei" panose="02010609060101010101" pitchFamily="49" charset="-122"/>
                                      <a:cs typeface="Times New Roman" panose="02020603050405020304" pitchFamily="18" charset="0"/>
                                    </a:rPr>
                                    <m:t>3</m:t>
                                  </m:r>
                                </m:num>
                                <m:den>
                                  <m:r>
                                    <a:rPr lang="en-US" sz="2000" i="1" kern="100">
                                      <a:effectLst/>
                                      <a:latin typeface="Cambria Math" panose="02040503050406030204" pitchFamily="18" charset="0"/>
                                      <a:ea typeface="SimHei" panose="02010609060101010101" pitchFamily="49" charset="-122"/>
                                      <a:cs typeface="Times New Roman" panose="02020603050405020304" pitchFamily="18" charset="0"/>
                                    </a:rPr>
                                    <m:t>8</m:t>
                                  </m:r>
                                </m:den>
                              </m:f>
                            </m:oMath>
                          </a14:m>
                          <a:r>
                            <a:rPr lang="zh-TW" sz="2000" kern="100">
                              <a:effectLst/>
                              <a:latin typeface="Calibri" panose="020F0502020204030204" pitchFamily="34" charset="0"/>
                              <a:ea typeface="標楷體" panose="03000509000000000000" pitchFamily="65" charset="-120"/>
                              <a:cs typeface="Times New Roman" panose="02020603050405020304" pitchFamily="18" charset="0"/>
                            </a:rPr>
                            <a:t>＝</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14:m>
                            <m:oMath xmlns:m="http://schemas.openxmlformats.org/officeDocument/2006/math">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4</m:t>
                              </m:r>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4</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5</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6</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831595"/>
                      </a:ext>
                    </a:extLst>
                  </a:tr>
                  <a:tr h="1891468">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我採用面積模式將整體分割成部分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00" dirty="0">
                              <a:effectLst/>
                              <a:latin typeface="Times New Roman" panose="02020603050405020304" pitchFamily="18" charset="0"/>
                              <a:ea typeface="新細明體" panose="02020500000000000000" pitchFamily="18" charset="-120"/>
                              <a:cs typeface="Times New Roman" panose="02020603050405020304" pitchFamily="18" charset="0"/>
                            </a:rPr>
                            <a:t>1</a:t>
                          </a:r>
                          <a:r>
                            <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rPr>
                            <a:t>分為</a:t>
                          </a:r>
                          <a:r>
                            <a:rPr lang="en-US" sz="2000" kern="100" dirty="0">
                              <a:effectLst/>
                              <a:latin typeface="Times New Roman" panose="02020603050405020304" pitchFamily="18" charset="0"/>
                              <a:ea typeface="新細明體" panose="02020500000000000000" pitchFamily="18" charset="-120"/>
                              <a:cs typeface="Times New Roman" panose="02020603050405020304" pitchFamily="18" charset="0"/>
                            </a:rPr>
                            <a:t>8</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1</m:t>
                                  </m:r>
                                </m:num>
                                <m:den>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8</m:t>
                                  </m:r>
                                </m:den>
                              </m:f>
                            </m:oMath>
                          </a14:m>
                          <a:r>
                            <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rPr>
                            <a:t>，</a:t>
                          </a:r>
                          <a14:m>
                            <m:oMath xmlns:m="http://schemas.openxmlformats.org/officeDocument/2006/math">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3</m:t>
                              </m:r>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3</m:t>
                                  </m:r>
                                </m:num>
                                <m:den>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4</m:t>
                                  </m:r>
                                </m:den>
                              </m:f>
                            </m:oMath>
                          </a14:m>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6</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30</m:t>
                                  </m:r>
                                </m:num>
                                <m:den>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8</m:t>
                                  </m:r>
                                </m:den>
                              </m:f>
                            </m:oMath>
                          </a14:m>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30(</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1</m:t>
                                  </m:r>
                                </m:num>
                                <m:den>
                                  <m:r>
                                    <a:rPr lang="en-US" sz="2000" i="1" kern="100">
                                      <a:effectLst/>
                                      <a:latin typeface="Cambria Math" panose="02040503050406030204" pitchFamily="18" charset="0"/>
                                      <a:ea typeface="標楷體" panose="03000509000000000000" pitchFamily="65" charset="-120"/>
                                      <a:cs typeface="Times New Roman" panose="02020603050405020304" pitchFamily="18" charset="0"/>
                                    </a:rPr>
                                    <m:t>8</m:t>
                                  </m:r>
                                </m:den>
                              </m:f>
                            </m:oMath>
                          </a14:m>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2000" kern="100" dirty="0">
                              <a:effectLst/>
                              <a:latin typeface="Times New Roman" panose="02020603050405020304" pitchFamily="18" charset="0"/>
                              <a:ea typeface="新細明體" panose="02020500000000000000" pitchFamily="18" charset="-120"/>
                              <a:cs typeface="Times New Roman" panose="02020603050405020304" pitchFamily="18" charset="0"/>
                            </a:rPr>
                            <a:t>3(</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en-US" sz="20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dirty="0">
                              <a:effectLst/>
                              <a:latin typeface="Times New Roman" panose="02020603050405020304" pitchFamily="18" charset="0"/>
                              <a:ea typeface="新細明體" panose="02020500000000000000" pitchFamily="18" charset="-120"/>
                              <a:cs typeface="Times New Roman" panose="02020603050405020304" pitchFamily="18" charset="0"/>
                            </a:rPr>
                            <a:t>30</a:t>
                          </a:r>
                          <a:r>
                            <a:rPr lang="zh-TW" sz="2000" kern="100" dirty="0">
                              <a:effectLst/>
                              <a:latin typeface="Calibri" panose="020F0502020204030204" pitchFamily="34" charset="0"/>
                              <a:ea typeface="SimHei" panose="02010609060101010101" pitchFamily="49" charset="-122"/>
                              <a:cs typeface="Times New Roman" panose="02020603050405020304" pitchFamily="18" charset="0"/>
                            </a:rPr>
                            <a:t>÷</a:t>
                          </a:r>
                          <a:r>
                            <a:rPr lang="en-US" sz="2000" kern="100" dirty="0">
                              <a:effectLst/>
                              <a:latin typeface="Times New Roman" panose="02020603050405020304" pitchFamily="18" charset="0"/>
                              <a:ea typeface="新細明體" panose="02020500000000000000" pitchFamily="18" charset="-120"/>
                              <a:cs typeface="Times New Roman" panose="02020603050405020304" pitchFamily="18" charset="0"/>
                            </a:rPr>
                            <a:t>3</a:t>
                          </a:r>
                          <a:r>
                            <a:rPr lang="zh-TW" sz="20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2000" kern="100" dirty="0">
                              <a:effectLst/>
                              <a:latin typeface="Times New Roman" panose="02020603050405020304" pitchFamily="18" charset="0"/>
                              <a:ea typeface="新細明體" panose="02020500000000000000" pitchFamily="18" charset="-120"/>
                              <a:cs typeface="Times New Roman" panose="02020603050405020304" pitchFamily="18" charset="0"/>
                            </a:rPr>
                            <a:t>10</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分為</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12</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4</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4</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4</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51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51(</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en-US"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5</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6</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10(</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en-US"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51</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10</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5…1(</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en-US" sz="2000" kern="100">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456591"/>
                      </a:ext>
                    </a:extLst>
                  </a:tr>
                  <a:tr h="1214078">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全部牛奶的面積為：</a:t>
                          </a:r>
                        </a:p>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每杯牛奶的面積為：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30</a:t>
                          </a:r>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個</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；因為</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8</a:t>
                          </a:r>
                          <a:r>
                            <a:rPr lang="en-US" sz="2000" kern="100" dirty="0">
                              <a:effectLst/>
                              <a:latin typeface="SimHei" panose="02010609060101010101" pitchFamily="49" charset="-122"/>
                              <a:ea typeface="新細明體" panose="02020500000000000000" pitchFamily="18" charset="-120"/>
                              <a:cs typeface="Times New Roman" panose="02020603050405020304" pitchFamily="18" charset="0"/>
                            </a:rPr>
                            <a:t>x</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3+6</a:t>
                          </a:r>
                          <a:r>
                            <a:rPr lang="zh-TW" sz="20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30</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3</a:t>
                          </a:r>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個</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；因為</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1x3</a:t>
                          </a:r>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51</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個</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；因為</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12x4+3</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51</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10</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個</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；因為</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2x5</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10</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50418"/>
                      </a:ext>
                    </a:extLst>
                  </a:tr>
                  <a:tr h="1023506">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分數的除法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14:m>
                            <m:oMath xmlns:m="http://schemas.openxmlformats.org/officeDocument/2006/math">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4</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6</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30</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30</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3(</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8</m:t>
                                  </m:r>
                                </m:den>
                              </m:f>
                            </m:oMath>
                          </a14:m>
                          <a:r>
                            <a:rPr lang="en-US"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zh-TW" sz="2000" kern="10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a:effectLst/>
                              <a:latin typeface="Calibri" panose="020F0502020204030204" pitchFamily="34" charset="0"/>
                              <a:ea typeface="新細明體" panose="02020500000000000000" pitchFamily="18" charset="-120"/>
                              <a:cs typeface="Times New Roman" panose="02020603050405020304" pitchFamily="18" charset="0"/>
                            </a:rPr>
                            <a:t>10</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14:m>
                            <m:oMath xmlns:m="http://schemas.openxmlformats.org/officeDocument/2006/math">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4</m:t>
                              </m:r>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4</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5</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6</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4</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3</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10</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51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10</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51</a:t>
                          </a:r>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10(</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10…1(</a:t>
                          </a:r>
                          <a14:m>
                            <m:oMath xmlns:m="http://schemas.openxmlformats.org/officeDocument/2006/math">
                              <m:f>
                                <m:fPr>
                                  <m:ctrlPr>
                                    <a:rPr lang="zh-TW"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m:t>
                                  </m:r>
                                </m:num>
                                <m:den>
                                  <m:r>
                                    <a:rPr lang="en-US" sz="2000" i="1" kern="100">
                                      <a:effectLst/>
                                      <a:latin typeface="Cambria Math" panose="02040503050406030204" pitchFamily="18" charset="0"/>
                                      <a:ea typeface="新細明體" panose="02020500000000000000" pitchFamily="18" charset="-120"/>
                                      <a:cs typeface="Times New Roman" panose="02020603050405020304" pitchFamily="18" charset="0"/>
                                    </a:rPr>
                                    <m:t>12</m:t>
                                  </m:r>
                                </m:den>
                              </m:f>
                            </m:oMath>
                          </a14:m>
                          <a:r>
                            <a:rPr 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675032"/>
                      </a:ext>
                    </a:extLst>
                  </a:tr>
                </a:tbl>
              </a:graphicData>
            </a:graphic>
          </p:graphicFrame>
        </mc:Choice>
        <mc:Fallback xmlns="">
          <p:graphicFrame>
            <p:nvGraphicFramePr>
              <p:cNvPr id="4" name="Table 3">
                <a:extLst>
                  <a:ext uri="{FF2B5EF4-FFF2-40B4-BE49-F238E27FC236}">
                    <a16:creationId xmlns:a16="http://schemas.microsoft.com/office/drawing/2014/main" id="{F7FB2214-5E0F-C94A-D5D3-BD892E9BCB88}"/>
                  </a:ext>
                </a:extLst>
              </p:cNvPr>
              <p:cNvGraphicFramePr>
                <a:graphicFrameLocks noGrp="1"/>
              </p:cNvGraphicFramePr>
              <p:nvPr>
                <p:extLst>
                  <p:ext uri="{D42A27DB-BD31-4B8C-83A1-F6EECF244321}">
                    <p14:modId xmlns:p14="http://schemas.microsoft.com/office/powerpoint/2010/main" val="210413276"/>
                  </p:ext>
                </p:extLst>
              </p:nvPr>
            </p:nvGraphicFramePr>
            <p:xfrm>
              <a:off x="443345" y="1071418"/>
              <a:ext cx="11268363" cy="5004379"/>
            </p:xfrm>
            <a:graphic>
              <a:graphicData uri="http://schemas.openxmlformats.org/drawingml/2006/table">
                <a:tbl>
                  <a:tblPr firstRow="1" firstCol="1" bandRow="1"/>
                  <a:tblGrid>
                    <a:gridCol w="2521528">
                      <a:extLst>
                        <a:ext uri="{9D8B030D-6E8A-4147-A177-3AD203B41FA5}">
                          <a16:colId xmlns:a16="http://schemas.microsoft.com/office/drawing/2014/main" val="3968272387"/>
                        </a:ext>
                      </a:extLst>
                    </a:gridCol>
                    <a:gridCol w="4941454">
                      <a:extLst>
                        <a:ext uri="{9D8B030D-6E8A-4147-A177-3AD203B41FA5}">
                          <a16:colId xmlns:a16="http://schemas.microsoft.com/office/drawing/2014/main" val="1557364342"/>
                        </a:ext>
                      </a:extLst>
                    </a:gridCol>
                    <a:gridCol w="3805381">
                      <a:extLst>
                        <a:ext uri="{9D8B030D-6E8A-4147-A177-3AD203B41FA5}">
                          <a16:colId xmlns:a16="http://schemas.microsoft.com/office/drawing/2014/main" val="2795220893"/>
                        </a:ext>
                      </a:extLst>
                    </a:gridCol>
                  </a:tblGrid>
                  <a:tr h="359518">
                    <a:tc>
                      <a:txBody>
                        <a:bodyPr/>
                        <a:lstStyle/>
                        <a:p>
                          <a:r>
                            <a:rPr lang="zh-TW" sz="2000" kern="100" dirty="0">
                              <a:effectLst/>
                              <a:latin typeface="Calibri" panose="020F0502020204030204" pitchFamily="34" charset="0"/>
                              <a:ea typeface="新細明體" panose="02020500000000000000" pitchFamily="18" charset="-120"/>
                              <a:cs typeface="Times New Roman" panose="02020603050405020304" pitchFamily="18" charset="0"/>
                            </a:rPr>
                            <a:t>知識的儲存：</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如何將部分再分割部分</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377183"/>
                      </a:ext>
                    </a:extLst>
                  </a:tr>
                  <a:tr h="515809">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解題思維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1171" t="-84706" r="-77312" b="-800000"/>
                          </a:stretch>
                        </a:blipFill>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96160" t="-84706" r="-320" b="-800000"/>
                          </a:stretch>
                        </a:blipFill>
                      </a:tcPr>
                    </a:tc>
                    <a:extLst>
                      <a:ext uri="{0D108BD9-81ED-4DB2-BD59-A6C34878D82A}">
                        <a16:rowId xmlns:a16="http://schemas.microsoft.com/office/drawing/2014/main" val="1100831595"/>
                      </a:ext>
                    </a:extLst>
                  </a:tr>
                  <a:tr h="1891468">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我採用面積模式將整體分割成部分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1171" t="-50645" r="-77312" b="-119355"/>
                          </a:stretch>
                        </a:blipFill>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96160" t="-50645" r="-320" b="-119355"/>
                          </a:stretch>
                        </a:blipFill>
                      </a:tcPr>
                    </a:tc>
                    <a:extLst>
                      <a:ext uri="{0D108BD9-81ED-4DB2-BD59-A6C34878D82A}">
                        <a16:rowId xmlns:a16="http://schemas.microsoft.com/office/drawing/2014/main" val="1568456591"/>
                      </a:ext>
                    </a:extLst>
                  </a:tr>
                  <a:tr h="1214078">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全部牛奶的面積為：</a:t>
                          </a:r>
                        </a:p>
                        <a:p>
                          <a:r>
                            <a:rPr lang="en-US" sz="20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每杯牛奶的面積為：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1171" t="-233500" r="-77312" b="-85000"/>
                          </a:stretch>
                        </a:blipFill>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96160" t="-233500" r="-320" b="-85000"/>
                          </a:stretch>
                        </a:blipFill>
                      </a:tcPr>
                    </a:tc>
                    <a:extLst>
                      <a:ext uri="{0D108BD9-81ED-4DB2-BD59-A6C34878D82A}">
                        <a16:rowId xmlns:a16="http://schemas.microsoft.com/office/drawing/2014/main" val="1994750418"/>
                      </a:ext>
                    </a:extLst>
                  </a:tr>
                  <a:tr h="1023506">
                    <a:tc>
                      <a:txBody>
                        <a:bodyPr/>
                        <a:lstStyle/>
                        <a:p>
                          <a:r>
                            <a:rPr lang="zh-TW" sz="2000" kern="100">
                              <a:effectLst/>
                              <a:latin typeface="Calibri" panose="020F0502020204030204" pitchFamily="34" charset="0"/>
                              <a:ea typeface="新細明體" panose="02020500000000000000" pitchFamily="18" charset="-120"/>
                              <a:cs typeface="Times New Roman" panose="02020603050405020304" pitchFamily="18" charset="0"/>
                            </a:rPr>
                            <a:t>分數的除法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1171" t="-397024" r="-77312" b="-1190"/>
                          </a:stretch>
                        </a:blipFill>
                      </a:tcPr>
                    </a:tc>
                    <a:tc>
                      <a:txBody>
                        <a:bodyPr/>
                        <a:lstStyle/>
                        <a:p>
                          <a:endParaRPr lang="zh-TW"/>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96160" t="-397024" r="-320" b="-1190"/>
                          </a:stretch>
                        </a:blipFill>
                      </a:tcPr>
                    </a:tc>
                    <a:extLst>
                      <a:ext uri="{0D108BD9-81ED-4DB2-BD59-A6C34878D82A}">
                        <a16:rowId xmlns:a16="http://schemas.microsoft.com/office/drawing/2014/main" val="2228675032"/>
                      </a:ext>
                    </a:extLst>
                  </a:tr>
                </a:tbl>
              </a:graphicData>
            </a:graphic>
          </p:graphicFrame>
        </mc:Fallback>
      </mc:AlternateContent>
      <p:pic>
        <p:nvPicPr>
          <p:cNvPr id="1025" name="Picture 105">
            <a:extLst>
              <a:ext uri="{FF2B5EF4-FFF2-40B4-BE49-F238E27FC236}">
                <a16:creationId xmlns:a16="http://schemas.microsoft.com/office/drawing/2014/main" id="{FF20E856-ACCC-1B3A-F9D4-A6FEBD0CD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28" t="5779" r="2969"/>
          <a:stretch>
            <a:fillRect/>
          </a:stretch>
        </p:blipFill>
        <p:spPr bwMode="auto">
          <a:xfrm>
            <a:off x="3065175" y="2736706"/>
            <a:ext cx="4490170" cy="10612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6AE8283-88A5-3695-51C8-7416EDA87DF9}"/>
              </a:ext>
            </a:extLst>
          </p:cNvPr>
          <p:cNvPicPr>
            <a:picLocks noChangeAspect="1"/>
          </p:cNvPicPr>
          <p:nvPr/>
        </p:nvPicPr>
        <p:blipFill>
          <a:blip r:embed="rId4"/>
          <a:stretch>
            <a:fillRect/>
          </a:stretch>
        </p:blipFill>
        <p:spPr>
          <a:xfrm>
            <a:off x="8668299" y="3228086"/>
            <a:ext cx="3184005" cy="691042"/>
          </a:xfrm>
          <a:prstGeom prst="rect">
            <a:avLst/>
          </a:prstGeom>
        </p:spPr>
      </p:pic>
    </p:spTree>
    <p:extLst>
      <p:ext uri="{BB962C8B-B14F-4D97-AF65-F5344CB8AC3E}">
        <p14:creationId xmlns:p14="http://schemas.microsoft.com/office/powerpoint/2010/main" val="223674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C00BB59-7251-BC31-DF03-43495A400DA0}"/>
                  </a:ext>
                </a:extLst>
              </p:cNvPr>
              <p:cNvSpPr txBox="1"/>
              <p:nvPr/>
            </p:nvSpPr>
            <p:spPr>
              <a:xfrm>
                <a:off x="332510" y="236550"/>
                <a:ext cx="11139054" cy="98475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zh-TW" altLang="zh-TW" sz="2400" b="0" i="0" u="none" strike="noStrike" kern="1200" cap="none" spc="0" normalizeH="0" baseline="0" noProof="0" dirty="0">
                    <a:ln>
                      <a:noFill/>
                    </a:ln>
                    <a:solidFill>
                      <a:srgbClr val="000000"/>
                    </a:solidFill>
                    <a:effectLst/>
                    <a:uLnTx/>
                    <a:uFillTx/>
                    <a:latin typeface="Arial"/>
                    <a:ea typeface="新細明體"/>
                    <a:cs typeface="+mn-cs"/>
                  </a:rPr>
                  <a:t>西瓜重</a:t>
                </a:r>
                <a:r>
                  <a:rPr kumimoji="1" lang="en-US" altLang="zh-TW" sz="2400" b="0" i="0" u="none" strike="noStrike" kern="1200" cap="none" spc="0" normalizeH="0" baseline="0" noProof="0" dirty="0">
                    <a:ln>
                      <a:noFill/>
                    </a:ln>
                    <a:solidFill>
                      <a:srgbClr val="000000"/>
                    </a:solidFill>
                    <a:effectLst/>
                    <a:uLnTx/>
                    <a:uFillTx/>
                    <a:latin typeface="Arial"/>
                    <a:ea typeface="新細明體"/>
                    <a:cs typeface="+mn-cs"/>
                  </a:rPr>
                  <a:t>4</a:t>
                </a:r>
                <a14:m>
                  <m:oMath xmlns:m="http://schemas.openxmlformats.org/officeDocument/2006/math">
                    <m:f>
                      <m:fPr>
                        <m:ctrlPr>
                          <a:rPr kumimoji="1" lang="zh-TW" altLang="zh-TW"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zh-TW"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1" lang="en-US" altLang="zh-TW"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den>
                    </m:f>
                  </m:oMath>
                </a14:m>
                <a:r>
                  <a:rPr kumimoji="1" lang="zh-TW" altLang="zh-TW" sz="2400" b="0" i="0" u="none" strike="noStrike" kern="1200" cap="none" spc="0" normalizeH="0" baseline="0" noProof="0" dirty="0">
                    <a:ln>
                      <a:noFill/>
                    </a:ln>
                    <a:solidFill>
                      <a:srgbClr val="000000"/>
                    </a:solidFill>
                    <a:effectLst/>
                    <a:uLnTx/>
                    <a:uFillTx/>
                    <a:latin typeface="Arial"/>
                    <a:ea typeface="新細明體"/>
                    <a:cs typeface="+mn-cs"/>
                  </a:rPr>
                  <a:t>公斤，哈密瓜重</a:t>
                </a:r>
                <a:r>
                  <a:rPr kumimoji="1" lang="en-US" altLang="zh-TW" sz="2400" b="0" i="0" u="none" strike="noStrike" kern="1200" cap="none" spc="0" normalizeH="0" baseline="0" noProof="0" dirty="0">
                    <a:ln>
                      <a:noFill/>
                    </a:ln>
                    <a:solidFill>
                      <a:srgbClr val="000000"/>
                    </a:solidFill>
                    <a:effectLst/>
                    <a:uLnTx/>
                    <a:uFillTx/>
                    <a:latin typeface="Arial"/>
                    <a:ea typeface="新細明體"/>
                    <a:cs typeface="+mn-cs"/>
                  </a:rPr>
                  <a:t>1</a:t>
                </a:r>
                <a14:m>
                  <m:oMath xmlns:m="http://schemas.openxmlformats.org/officeDocument/2006/math">
                    <m:f>
                      <m:fPr>
                        <m:ctrlPr>
                          <a:rPr kumimoji="1" lang="zh-TW" altLang="zh-TW"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zh-TW" sz="2400" b="0" i="1" u="none" strike="noStrike" kern="1200" cap="none" spc="0" normalizeH="0" baseline="0" noProof="0">
                            <a:ln>
                              <a:noFill/>
                            </a:ln>
                            <a:solidFill>
                              <a:srgbClr val="000000"/>
                            </a:solidFill>
                            <a:effectLst/>
                            <a:uLnTx/>
                            <a:uFillTx/>
                            <a:latin typeface="Cambria Math" panose="02040503050406030204" pitchFamily="18" charset="0"/>
                            <a:cs typeface="+mn-cs"/>
                          </a:rPr>
                          <m:t>4</m:t>
                        </m:r>
                      </m:num>
                      <m:den>
                        <m:r>
                          <a:rPr kumimoji="1" lang="en-US" altLang="zh-TW" sz="2400" b="0" i="1" u="none" strike="noStrike" kern="1200" cap="none" spc="0" normalizeH="0" baseline="0" noProof="0">
                            <a:ln>
                              <a:noFill/>
                            </a:ln>
                            <a:solidFill>
                              <a:srgbClr val="000000"/>
                            </a:solidFill>
                            <a:effectLst/>
                            <a:uLnTx/>
                            <a:uFillTx/>
                            <a:latin typeface="Cambria Math" panose="02040503050406030204" pitchFamily="18" charset="0"/>
                            <a:cs typeface="+mn-cs"/>
                          </a:rPr>
                          <m:t>5</m:t>
                        </m:r>
                      </m:den>
                    </m:f>
                  </m:oMath>
                </a14:m>
                <a:r>
                  <a:rPr kumimoji="1" lang="zh-TW" altLang="zh-TW" sz="2400" b="0" i="0" u="none" strike="noStrike" kern="1200" cap="none" spc="0" normalizeH="0" baseline="0" noProof="0" dirty="0">
                    <a:ln>
                      <a:noFill/>
                    </a:ln>
                    <a:solidFill>
                      <a:srgbClr val="000000"/>
                    </a:solidFill>
                    <a:effectLst/>
                    <a:uLnTx/>
                    <a:uFillTx/>
                    <a:latin typeface="Arial"/>
                    <a:ea typeface="新細明體"/>
                    <a:cs typeface="+mn-cs"/>
                  </a:rPr>
                  <a:t>公斤，哈密瓜的重量是西瓜的幾倍</a:t>
                </a:r>
                <a:r>
                  <a:rPr kumimoji="1" lang="en-US" altLang="zh-TW" sz="2400" b="0" i="0" u="none" strike="noStrike" kern="1200" cap="none" spc="0" normalizeH="0" baseline="0" noProof="0" dirty="0">
                    <a:ln>
                      <a:noFill/>
                    </a:ln>
                    <a:solidFill>
                      <a:srgbClr val="000000"/>
                    </a:solidFill>
                    <a:effectLst/>
                    <a:uLnTx/>
                    <a:uFillTx/>
                    <a:latin typeface="Arial"/>
                    <a:ea typeface="新細明體"/>
                    <a:cs typeface="+mn-cs"/>
                  </a:rPr>
                  <a:t>?</a:t>
                </a:r>
                <a:r>
                  <a:rPr kumimoji="1" lang="zh-TW" altLang="zh-TW" sz="2400" b="0" i="0" u="none" strike="noStrike" kern="1200" cap="none" spc="0" normalizeH="0" baseline="0" noProof="0" dirty="0">
                    <a:ln>
                      <a:noFill/>
                    </a:ln>
                    <a:solidFill>
                      <a:srgbClr val="000000"/>
                    </a:solidFill>
                    <a:effectLst/>
                    <a:uLnTx/>
                    <a:uFillTx/>
                    <a:latin typeface="Arial"/>
                    <a:ea typeface="新細明體"/>
                    <a:cs typeface="+mn-cs"/>
                  </a:rPr>
                  <a:t>西瓜的重量是哈密瓜的幾倍</a:t>
                </a:r>
                <a:r>
                  <a:rPr kumimoji="1" lang="en-US" altLang="zh-TW" sz="2400" b="0" i="0" u="none" strike="noStrike" kern="1200" cap="none" spc="0" normalizeH="0" baseline="0" noProof="0" dirty="0">
                    <a:ln>
                      <a:noFill/>
                    </a:ln>
                    <a:solidFill>
                      <a:srgbClr val="000000"/>
                    </a:solidFill>
                    <a:effectLst/>
                    <a:uLnTx/>
                    <a:uFillTx/>
                    <a:latin typeface="Arial"/>
                    <a:ea typeface="新細明體"/>
                    <a:cs typeface="+mn-cs"/>
                  </a:rPr>
                  <a:t>?</a:t>
                </a:r>
                <a:endParaRPr kumimoji="1" lang="zh-TW" altLang="zh-TW" sz="2400" b="0" i="0" u="none" strike="noStrike" kern="1200" cap="none" spc="0" normalizeH="0" baseline="0" noProof="0" dirty="0">
                  <a:ln>
                    <a:noFill/>
                  </a:ln>
                  <a:solidFill>
                    <a:srgbClr val="000000"/>
                  </a:solidFill>
                  <a:effectLst/>
                  <a:uLnTx/>
                  <a:uFillTx/>
                  <a:latin typeface="Arial"/>
                  <a:ea typeface="新細明體"/>
                  <a:cs typeface="+mn-cs"/>
                </a:endParaRPr>
              </a:p>
            </p:txBody>
          </p:sp>
        </mc:Choice>
        <mc:Fallback xmlns="">
          <p:sp>
            <p:nvSpPr>
              <p:cNvPr id="3" name="TextBox 2">
                <a:extLst>
                  <a:ext uri="{FF2B5EF4-FFF2-40B4-BE49-F238E27FC236}">
                    <a16:creationId xmlns:a16="http://schemas.microsoft.com/office/drawing/2014/main" id="{9C00BB59-7251-BC31-DF03-43495A400DA0}"/>
                  </a:ext>
                </a:extLst>
              </p:cNvPr>
              <p:cNvSpPr txBox="1">
                <a:spLocks noRot="1" noChangeAspect="1" noMove="1" noResize="1" noEditPoints="1" noAdjustHandles="1" noChangeArrowheads="1" noChangeShapeType="1" noTextEdit="1"/>
              </p:cNvSpPr>
              <p:nvPr/>
            </p:nvSpPr>
            <p:spPr>
              <a:xfrm>
                <a:off x="332510" y="236550"/>
                <a:ext cx="11139054" cy="984757"/>
              </a:xfrm>
              <a:prstGeom prst="rect">
                <a:avLst/>
              </a:prstGeom>
              <a:blipFill>
                <a:blip r:embed="rId2"/>
                <a:stretch>
                  <a:fillRect l="-766" b="-1366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7090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數學話語在教室實踐的困難</a:t>
              </a:r>
              <a:endParaRPr kumimoji="0" lang="zh-CN" altLang="en-US" sz="3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6" name="TextBox 25">
            <a:extLst>
              <a:ext uri="{FF2B5EF4-FFF2-40B4-BE49-F238E27FC236}">
                <a16:creationId xmlns:a16="http://schemas.microsoft.com/office/drawing/2014/main" id="{6070EAC9-FC39-EBD6-0985-E53C82A66699}"/>
              </a:ext>
            </a:extLst>
          </p:cNvPr>
          <p:cNvSpPr txBox="1"/>
          <p:nvPr/>
        </p:nvSpPr>
        <p:spPr>
          <a:xfrm>
            <a:off x="845828" y="1008662"/>
            <a:ext cx="10343748" cy="5016758"/>
          </a:xfrm>
          <a:prstGeom prst="rect">
            <a:avLst/>
          </a:prstGeom>
          <a:noFill/>
        </p:spPr>
        <p:txBody>
          <a:bodyPr wrap="square">
            <a:spAutoFit/>
          </a:bodyPr>
          <a:lstStyle/>
          <a:p>
            <a:r>
              <a:rPr lang="en-US" altLang="zh-TW" sz="3200" dirty="0"/>
              <a:t>1.</a:t>
            </a:r>
            <a:r>
              <a:rPr lang="zh-TW" altLang="en-US" sz="3200" dirty="0"/>
              <a:t>教師認為數學是“無語言”的，或者在某種程度上比其他領域在語言內容上的挑戰性更小</a:t>
            </a:r>
            <a:r>
              <a:rPr lang="zh-TW" altLang="en-US" sz="3200" dirty="0">
                <a:latin typeface="PMingLiU" panose="02020500000000000000" pitchFamily="18" charset="-120"/>
                <a:ea typeface="PMingLiU" panose="02020500000000000000" pitchFamily="18" charset="-120"/>
              </a:rPr>
              <a:t>，</a:t>
            </a:r>
            <a:r>
              <a:rPr lang="zh-TW" altLang="en-US" sz="3200" dirty="0">
                <a:solidFill>
                  <a:srgbClr val="FF0000"/>
                </a:solidFill>
                <a:latin typeface="PMingLiU" panose="02020500000000000000" pitchFamily="18" charset="-120"/>
                <a:ea typeface="PMingLiU" panose="02020500000000000000" pitchFamily="18" charset="-120"/>
              </a:rPr>
              <a:t>只要算出答案即可</a:t>
            </a:r>
            <a:r>
              <a:rPr lang="zh-TW" altLang="en-US" sz="3200" dirty="0"/>
              <a:t>。</a:t>
            </a:r>
            <a:endParaRPr lang="en-US" altLang="zh-TW" sz="3200" dirty="0"/>
          </a:p>
          <a:p>
            <a:endParaRPr lang="en-US" altLang="zh-TW" sz="3200" dirty="0"/>
          </a:p>
          <a:p>
            <a:r>
              <a:rPr lang="en-US" altLang="zh-TW" sz="3200" dirty="0"/>
              <a:t>2.</a:t>
            </a:r>
            <a:r>
              <a:rPr lang="zh-TW" altLang="en-US" sz="3200" dirty="0"/>
              <a:t>語言發展可能被過度簡化為死記硬背的教學策略（例如詞彙記憶或使用句子框架），這可能會削弱語言在數學標準中的重要作用</a:t>
            </a:r>
            <a:r>
              <a:rPr lang="zh-TW" altLang="en-US" sz="3200" dirty="0">
                <a:latin typeface="PMingLiU" panose="02020500000000000000" pitchFamily="18" charset="-120"/>
                <a:ea typeface="PMingLiU" panose="02020500000000000000" pitchFamily="18" charset="-120"/>
              </a:rPr>
              <a:t>，</a:t>
            </a:r>
            <a:r>
              <a:rPr lang="zh-TW" altLang="en-US" sz="3200" dirty="0">
                <a:solidFill>
                  <a:srgbClr val="FF0000"/>
                </a:solidFill>
                <a:latin typeface="PMingLiU" panose="02020500000000000000" pitchFamily="18" charset="-120"/>
                <a:ea typeface="PMingLiU" panose="02020500000000000000" pitchFamily="18" charset="-120"/>
              </a:rPr>
              <a:t>例如背誦公式解題</a:t>
            </a:r>
            <a:r>
              <a:rPr lang="zh-TW" altLang="en-US" sz="3200" dirty="0"/>
              <a:t>。</a:t>
            </a:r>
            <a:endParaRPr lang="en-US" altLang="zh-TW" sz="3200" dirty="0"/>
          </a:p>
          <a:p>
            <a:endParaRPr lang="en-US" altLang="zh-TW" sz="3200" dirty="0"/>
          </a:p>
          <a:p>
            <a:r>
              <a:rPr lang="en-US" altLang="zh-TW" sz="3200" dirty="0"/>
              <a:t>3.</a:t>
            </a:r>
            <a:r>
              <a:rPr lang="zh-TW" altLang="en-US" sz="3200" dirty="0"/>
              <a:t>多語種的學生在從事數學活動時，所利用的豐富語言資源可能被視為需要克服的問題，而不是可以依靠的資產。</a:t>
            </a:r>
            <a:endParaRPr lang="en-US" altLang="zh-TW" sz="3200" dirty="0"/>
          </a:p>
          <a:p>
            <a:r>
              <a:rPr lang="zh-TW" altLang="en-US" sz="3200" dirty="0">
                <a:solidFill>
                  <a:srgbClr val="FF0000"/>
                </a:solidFill>
              </a:rPr>
              <a:t>文化不利學生常被視為學習障礙者</a:t>
            </a:r>
          </a:p>
        </p:txBody>
      </p:sp>
    </p:spTree>
    <p:extLst>
      <p:ext uri="{BB962C8B-B14F-4D97-AF65-F5344CB8AC3E}">
        <p14:creationId xmlns:p14="http://schemas.microsoft.com/office/powerpoint/2010/main" val="3379768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zh-TW" sz="3600" kern="100" dirty="0">
                  <a:effectLst/>
                  <a:latin typeface="Times New Roman" panose="02020603050405020304" pitchFamily="18" charset="0"/>
                  <a:ea typeface="新細明體" panose="02020500000000000000" pitchFamily="18" charset="-120"/>
                  <a:cs typeface="Times New Roman" panose="02020603050405020304" pitchFamily="18" charset="0"/>
                </a:rPr>
                <a:t>語言在數學教學中的作用</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pic>
        <p:nvPicPr>
          <p:cNvPr id="2" name="Picture 1">
            <a:extLst>
              <a:ext uri="{FF2B5EF4-FFF2-40B4-BE49-F238E27FC236}">
                <a16:creationId xmlns:a16="http://schemas.microsoft.com/office/drawing/2014/main" id="{7DEDB76E-80BD-AF88-6428-BD0B1CA01590}"/>
              </a:ext>
            </a:extLst>
          </p:cNvPr>
          <p:cNvPicPr>
            <a:picLocks noChangeAspect="1"/>
          </p:cNvPicPr>
          <p:nvPr/>
        </p:nvPicPr>
        <p:blipFill>
          <a:blip r:embed="rId2"/>
          <a:stretch>
            <a:fillRect/>
          </a:stretch>
        </p:blipFill>
        <p:spPr>
          <a:xfrm>
            <a:off x="2115127" y="957916"/>
            <a:ext cx="7398328" cy="5349561"/>
          </a:xfrm>
          <a:prstGeom prst="rect">
            <a:avLst/>
          </a:prstGeom>
        </p:spPr>
      </p:pic>
    </p:spTree>
    <p:extLst>
      <p:ext uri="{BB962C8B-B14F-4D97-AF65-F5344CB8AC3E}">
        <p14:creationId xmlns:p14="http://schemas.microsoft.com/office/powerpoint/2010/main" val="20044804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語彙的觀點</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TextBox 19">
            <a:extLst>
              <a:ext uri="{FF2B5EF4-FFF2-40B4-BE49-F238E27FC236}">
                <a16:creationId xmlns:a16="http://schemas.microsoft.com/office/drawing/2014/main" id="{89B37695-D0CD-27CE-C0D6-BF4DA0E086F9}"/>
              </a:ext>
            </a:extLst>
          </p:cNvPr>
          <p:cNvSpPr txBox="1"/>
          <p:nvPr/>
        </p:nvSpPr>
        <p:spPr>
          <a:xfrm>
            <a:off x="1398124" y="1031384"/>
            <a:ext cx="9871061" cy="3970318"/>
          </a:xfrm>
          <a:prstGeom prst="rect">
            <a:avLst/>
          </a:prstGeom>
          <a:noFill/>
        </p:spPr>
        <p:txBody>
          <a:bodyPr wrap="square">
            <a:spAutoFit/>
          </a:bodyPr>
          <a:lstStyle/>
          <a:p>
            <a:r>
              <a:rPr lang="zh-TW" altLang="en-US" sz="2800" dirty="0"/>
              <a:t>主要關注</a:t>
            </a:r>
            <a:r>
              <a:rPr lang="zh-TW" altLang="en-US" sz="2800" dirty="0">
                <a:solidFill>
                  <a:srgbClr val="FF0000"/>
                </a:solidFill>
              </a:rPr>
              <a:t>詞彙習得的導入</a:t>
            </a:r>
            <a:r>
              <a:rPr lang="zh-TW" altLang="en-US" sz="2800" dirty="0"/>
              <a:t>，強調學生需要學習詞彙來解決任務和文字題（</a:t>
            </a:r>
            <a:r>
              <a:rPr lang="en-US" altLang="zh-TW" sz="2800" dirty="0"/>
              <a:t>Institute of Education Sciences, 2014</a:t>
            </a:r>
            <a:r>
              <a:rPr lang="zh-TW" altLang="en-US" sz="2800" dirty="0"/>
              <a:t>）。</a:t>
            </a:r>
            <a:endParaRPr lang="en-US" altLang="zh-TW" sz="2800" dirty="0"/>
          </a:p>
          <a:p>
            <a:endParaRPr lang="en-US" altLang="zh-TW" sz="2800" dirty="0"/>
          </a:p>
          <a:p>
            <a:r>
              <a:rPr lang="zh-TW" altLang="en-US" sz="2800" dirty="0"/>
              <a:t>這種獨特的焦點導致</a:t>
            </a:r>
            <a:r>
              <a:rPr lang="zh-TW" altLang="en-US" sz="2800" dirty="0">
                <a:solidFill>
                  <a:srgbClr val="FF0000"/>
                </a:solidFill>
              </a:rPr>
              <a:t>具體的教學建議，例如在課前明確教授數學詞彙或在學生開始工作之前定義可能令人困惑的詞彙問題</a:t>
            </a:r>
            <a:r>
              <a:rPr lang="zh-TW" altLang="en-US" sz="2800" dirty="0"/>
              <a:t>（</a:t>
            </a:r>
            <a:r>
              <a:rPr lang="en-US" altLang="zh-TW" sz="2800" dirty="0"/>
              <a:t>Dale &amp; Cuevas, 1987; Rubenstein, 1996</a:t>
            </a:r>
            <a:r>
              <a:rPr lang="zh-TW" altLang="en-US" sz="2800" dirty="0"/>
              <a:t>），</a:t>
            </a:r>
            <a:endParaRPr lang="en-US" altLang="zh-TW" sz="2800" dirty="0"/>
          </a:p>
          <a:p>
            <a:endParaRPr lang="en-US" altLang="zh-TW" sz="2800" dirty="0"/>
          </a:p>
          <a:p>
            <a:r>
              <a:rPr lang="zh-TW" altLang="en-US" sz="2800" dirty="0"/>
              <a:t>對詞彙習得的關注提供</a:t>
            </a:r>
            <a:r>
              <a:rPr lang="zh-TW" altLang="en-US" sz="2800" dirty="0">
                <a:solidFill>
                  <a:srgbClr val="FF0000"/>
                </a:solidFill>
              </a:rPr>
              <a:t>語言作為一種共享活動的有限概念，可以用來支持學生的數學發展</a:t>
            </a:r>
            <a:r>
              <a:rPr lang="zh-TW" altLang="en-US" sz="2800" dirty="0"/>
              <a:t>（</a:t>
            </a:r>
            <a:r>
              <a:rPr lang="en-US" altLang="zh-TW" sz="2800" dirty="0" err="1"/>
              <a:t>Walqui</a:t>
            </a:r>
            <a:r>
              <a:rPr lang="en-US" altLang="zh-TW" sz="2800" dirty="0"/>
              <a:t>, 2011</a:t>
            </a:r>
            <a:r>
              <a:rPr lang="zh-TW" altLang="en-US" sz="2800" dirty="0"/>
              <a:t>）。</a:t>
            </a:r>
          </a:p>
        </p:txBody>
      </p:sp>
    </p:spTree>
    <p:extLst>
      <p:ext uri="{BB962C8B-B14F-4D97-AF65-F5344CB8AC3E}">
        <p14:creationId xmlns:p14="http://schemas.microsoft.com/office/powerpoint/2010/main" val="15437614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語域觀點</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TextBox 19">
            <a:extLst>
              <a:ext uri="{FF2B5EF4-FFF2-40B4-BE49-F238E27FC236}">
                <a16:creationId xmlns:a16="http://schemas.microsoft.com/office/drawing/2014/main" id="{D9D3C325-BC9A-D785-A04D-E8649F2E2E76}"/>
              </a:ext>
            </a:extLst>
          </p:cNvPr>
          <p:cNvSpPr txBox="1"/>
          <p:nvPr/>
        </p:nvSpPr>
        <p:spPr>
          <a:xfrm>
            <a:off x="593688" y="1031384"/>
            <a:ext cx="11177524" cy="5262979"/>
          </a:xfrm>
          <a:prstGeom prst="rect">
            <a:avLst/>
          </a:prstGeom>
          <a:noFill/>
        </p:spPr>
        <p:txBody>
          <a:bodyPr wrap="square">
            <a:spAutoFit/>
          </a:bodyPr>
          <a:lstStyle/>
          <a:p>
            <a:r>
              <a:rPr lang="zh-TW" altLang="en-US" sz="2800" dirty="0"/>
              <a:t>增加了語言語域的概念化，及學生在</a:t>
            </a:r>
            <a:r>
              <a:rPr lang="zh-TW" altLang="en-US" sz="2800" dirty="0">
                <a:solidFill>
                  <a:srgbClr val="FF0000"/>
                </a:solidFill>
              </a:rPr>
              <a:t>從事數學活動時如何利用不同的語域</a:t>
            </a:r>
            <a:r>
              <a:rPr lang="zh-TW" altLang="en-US" sz="2800" dirty="0"/>
              <a:t>（</a:t>
            </a:r>
            <a:r>
              <a:rPr lang="en-US" altLang="zh-TW" sz="2800" dirty="0" err="1"/>
              <a:t>Lightbown</a:t>
            </a:r>
            <a:r>
              <a:rPr lang="en-US" altLang="zh-TW" sz="2800" dirty="0"/>
              <a:t> &amp; Spada, 2013; </a:t>
            </a:r>
            <a:r>
              <a:rPr lang="en-US" altLang="zh-TW" sz="2800" dirty="0" err="1"/>
              <a:t>Moschkovich</a:t>
            </a:r>
            <a:r>
              <a:rPr lang="en-US" altLang="zh-TW" sz="2800" dirty="0"/>
              <a:t>, 2007a</a:t>
            </a:r>
            <a:r>
              <a:rPr lang="zh-TW" altLang="en-US" sz="2800" dirty="0"/>
              <a:t>）。</a:t>
            </a:r>
            <a:endParaRPr lang="en-US" altLang="zh-TW" sz="2800" dirty="0"/>
          </a:p>
          <a:p>
            <a:endParaRPr lang="en-US" altLang="zh-TW" sz="2800" dirty="0"/>
          </a:p>
          <a:p>
            <a:r>
              <a:rPr lang="zh-TW" altLang="en-US" sz="2800" dirty="0"/>
              <a:t>語言記錄是人們在與不同人的不同活動中</a:t>
            </a:r>
            <a:r>
              <a:rPr lang="zh-TW" altLang="en-US" sz="2800" dirty="0">
                <a:latin typeface="PMingLiU" panose="02020500000000000000" pitchFamily="18" charset="-120"/>
                <a:ea typeface="PMingLiU" panose="02020500000000000000" pitchFamily="18" charset="-120"/>
              </a:rPr>
              <a:t>，</a:t>
            </a:r>
            <a:r>
              <a:rPr lang="zh-TW" altLang="en-US" sz="2800" dirty="0"/>
              <a:t>為</a:t>
            </a:r>
            <a:r>
              <a:rPr lang="zh-TW" altLang="en-US" sz="2800" dirty="0">
                <a:solidFill>
                  <a:srgbClr val="FF0000"/>
                </a:solidFill>
              </a:rPr>
              <a:t>特定目的利用語言和非語言資源的方式的分類</a:t>
            </a:r>
            <a:r>
              <a:rPr lang="zh-TW" altLang="en-US" sz="2800" dirty="0"/>
              <a:t>（</a:t>
            </a:r>
            <a:r>
              <a:rPr lang="en-US" altLang="zh-TW" sz="2800" dirty="0" err="1"/>
              <a:t>Lightbown</a:t>
            </a:r>
            <a:r>
              <a:rPr lang="en-US" altLang="zh-TW" sz="2800" dirty="0"/>
              <a:t> &amp; Spada, 2013; </a:t>
            </a:r>
            <a:r>
              <a:rPr lang="en-US" altLang="zh-TW" sz="2800" dirty="0" err="1"/>
              <a:t>Schleppegrell</a:t>
            </a:r>
            <a:r>
              <a:rPr lang="en-US" altLang="zh-TW" sz="2800" dirty="0"/>
              <a:t>, 2007</a:t>
            </a:r>
            <a:r>
              <a:rPr lang="zh-TW" altLang="en-US" sz="2800" dirty="0"/>
              <a:t>）。</a:t>
            </a:r>
            <a:endParaRPr lang="en-US" altLang="zh-TW" sz="2800" dirty="0"/>
          </a:p>
          <a:p>
            <a:endParaRPr lang="en-US" altLang="zh-TW" sz="2800" dirty="0"/>
          </a:p>
          <a:p>
            <a:r>
              <a:rPr lang="zh-TW" altLang="en-US" sz="2800" dirty="0"/>
              <a:t>在數學課上，學生經常</a:t>
            </a:r>
            <a:r>
              <a:rPr lang="zh-TW" altLang="en-US" sz="2800" dirty="0">
                <a:solidFill>
                  <a:srgbClr val="FF0000"/>
                </a:solidFill>
              </a:rPr>
              <a:t>根據不同的目的、格式和存在的對話者在多個語域之間進行繪製和導航</a:t>
            </a:r>
            <a:r>
              <a:rPr lang="zh-TW" altLang="en-US" sz="2800" dirty="0"/>
              <a:t>（</a:t>
            </a:r>
            <a:r>
              <a:rPr lang="en-US" altLang="zh-TW" sz="2800" dirty="0"/>
              <a:t>Bunch, 2013; </a:t>
            </a:r>
            <a:r>
              <a:rPr lang="en-US" altLang="zh-TW" sz="2800" dirty="0" err="1"/>
              <a:t>Moschkovich</a:t>
            </a:r>
            <a:r>
              <a:rPr lang="en-US" altLang="zh-TW" sz="2800" dirty="0"/>
              <a:t>, 2012</a:t>
            </a:r>
            <a:r>
              <a:rPr lang="zh-TW" altLang="en-US" sz="2800" dirty="0"/>
              <a:t>）。</a:t>
            </a:r>
            <a:endParaRPr lang="en-US" altLang="zh-TW" sz="2800" dirty="0"/>
          </a:p>
          <a:p>
            <a:endParaRPr lang="en-US" altLang="zh-TW" sz="2800" dirty="0"/>
          </a:p>
          <a:p>
            <a:r>
              <a:rPr lang="zh-TW" altLang="en-US" sz="2800" dirty="0"/>
              <a:t>例如，當學生參與小組工作時，可能會使用</a:t>
            </a:r>
            <a:r>
              <a:rPr lang="zh-TW" altLang="en-US" sz="2800" dirty="0">
                <a:solidFill>
                  <a:srgbClr val="FF0000"/>
                </a:solidFill>
              </a:rPr>
              <a:t>手勢或繪畫</a:t>
            </a:r>
            <a:r>
              <a:rPr lang="zh-TW" altLang="en-US" sz="2800" dirty="0"/>
              <a:t>等非語言資源及非正式和對話討論來完成任務。在全組討論中，學生可能會專注於</a:t>
            </a:r>
            <a:r>
              <a:rPr lang="zh-TW" altLang="en-US" sz="2800" dirty="0">
                <a:solidFill>
                  <a:srgbClr val="FF0000"/>
                </a:solidFill>
              </a:rPr>
              <a:t>解釋和溝通</a:t>
            </a:r>
            <a:r>
              <a:rPr lang="zh-TW" altLang="en-US" sz="2800" dirty="0"/>
              <a:t>他們的想法，並傾聽同儕的解釋。</a:t>
            </a:r>
          </a:p>
        </p:txBody>
      </p:sp>
    </p:spTree>
    <p:extLst>
      <p:ext uri="{BB962C8B-B14F-4D97-AF65-F5344CB8AC3E}">
        <p14:creationId xmlns:p14="http://schemas.microsoft.com/office/powerpoint/2010/main" val="374717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語域觀點</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TextBox 19">
            <a:extLst>
              <a:ext uri="{FF2B5EF4-FFF2-40B4-BE49-F238E27FC236}">
                <a16:creationId xmlns:a16="http://schemas.microsoft.com/office/drawing/2014/main" id="{93B3CD80-6C3C-1F09-E42B-404DD5CB0C30}"/>
              </a:ext>
            </a:extLst>
          </p:cNvPr>
          <p:cNvSpPr txBox="1"/>
          <p:nvPr/>
        </p:nvSpPr>
        <p:spPr>
          <a:xfrm>
            <a:off x="962600" y="1273228"/>
            <a:ext cx="10213400" cy="2246769"/>
          </a:xfrm>
          <a:prstGeom prst="rect">
            <a:avLst/>
          </a:prstGeom>
          <a:noFill/>
        </p:spPr>
        <p:txBody>
          <a:bodyPr wrap="square">
            <a:spAutoFit/>
          </a:bodyPr>
          <a:lstStyle/>
          <a:p>
            <a:r>
              <a:rPr lang="zh-TW" altLang="en-US" sz="2800" dirty="0"/>
              <a:t>強調學生在數學活動中</a:t>
            </a:r>
            <a:r>
              <a:rPr lang="zh-TW" altLang="en-US" sz="2800" dirty="0">
                <a:solidFill>
                  <a:srgbClr val="FF0000"/>
                </a:solidFill>
              </a:rPr>
              <a:t>利用多種資源和語域來表徵意義和溝通。與語域觀點相一致的教學建議</a:t>
            </a:r>
            <a:r>
              <a:rPr lang="zh-TW" altLang="en-US" sz="2800" dirty="0">
                <a:solidFill>
                  <a:srgbClr val="FF0000"/>
                </a:solidFill>
                <a:latin typeface="PMingLiU" panose="02020500000000000000" pitchFamily="18" charset="-120"/>
                <a:ea typeface="PMingLiU" panose="02020500000000000000" pitchFamily="18" charset="-120"/>
              </a:rPr>
              <a:t>，</a:t>
            </a:r>
            <a:r>
              <a:rPr lang="zh-TW" altLang="en-US" sz="2800" dirty="0"/>
              <a:t>包括突出顯示在不同語域中具有相似或不同含義的術語、教授語域特定規範、有意在語域之間切換、鼓勵學生利用多個語域以及構建學習結構以使學生相互參與使用不同的語域。</a:t>
            </a:r>
          </a:p>
        </p:txBody>
      </p:sp>
    </p:spTree>
    <p:extLst>
      <p:ext uri="{BB962C8B-B14F-4D97-AF65-F5344CB8AC3E}">
        <p14:creationId xmlns:p14="http://schemas.microsoft.com/office/powerpoint/2010/main" val="17560439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情境社會文化觀點</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TextBox 19">
            <a:extLst>
              <a:ext uri="{FF2B5EF4-FFF2-40B4-BE49-F238E27FC236}">
                <a16:creationId xmlns:a16="http://schemas.microsoft.com/office/drawing/2014/main" id="{B2CE51CE-FF29-ED6F-5631-8EE4783AEC77}"/>
              </a:ext>
            </a:extLst>
          </p:cNvPr>
          <p:cNvSpPr txBox="1"/>
          <p:nvPr/>
        </p:nvSpPr>
        <p:spPr>
          <a:xfrm>
            <a:off x="989633" y="957828"/>
            <a:ext cx="10433526" cy="4832092"/>
          </a:xfrm>
          <a:prstGeom prst="rect">
            <a:avLst/>
          </a:prstGeom>
          <a:noFill/>
        </p:spPr>
        <p:txBody>
          <a:bodyPr wrap="square">
            <a:spAutoFit/>
          </a:bodyPr>
          <a:lstStyle/>
          <a:p>
            <a:pPr algn="just"/>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解釋了學生，特別是雙語</a:t>
            </a:r>
            <a:r>
              <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多語種學生如何使用話語來構建數學意義並參與數學話語社</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群</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。話語社</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群</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是指將專業語言用於特定目的的社</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群</a:t>
            </a:r>
            <a:r>
              <a:rPr lang="zh-TW"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在數學課堂中，話語是“在活動中定位、協商和建立的” 。要具備數學學術素養，學生必須</a:t>
            </a:r>
            <a:r>
              <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p>
            <a:pPr algn="just"/>
            <a:endPar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514350" indent="-514350" algn="just">
              <a:buAutoNum type="alphaLcParenBoth"/>
            </a:pP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培養數學能力—概念理解、程序流暢性、策略能力、適應性推理和建設性傾向；</a:t>
            </a:r>
            <a:endPar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(b) </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學習參加數學實踐標準；</a:t>
            </a:r>
            <a:endPar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(c) </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學習和參與概述的數學話語結構和規範。例如，為了解釋和證明他們的推理，學生需要知道如何使用口頭語言、</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文本</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語言和具體的參照物（如對象、手勢和圖表）來邏輯地構建和支持論點</a:t>
            </a:r>
            <a:r>
              <a:rPr lang="zh-TW"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478641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en-US" sz="3600" kern="100" dirty="0">
                  <a:effectLst/>
                  <a:latin typeface="Times New Roman" panose="02020603050405020304" pitchFamily="18" charset="0"/>
                  <a:ea typeface="新細明體" panose="02020500000000000000" pitchFamily="18" charset="-120"/>
                  <a:cs typeface="Times New Roman" panose="02020603050405020304" pitchFamily="18" charset="0"/>
                </a:rPr>
                <a:t>情境社會文化觀點</a:t>
              </a:r>
            </a:p>
          </p:txBody>
        </p:sp>
      </p:grpSp>
      <p:sp>
        <p:nvSpPr>
          <p:cNvPr id="20" name="TextBox 19">
            <a:extLst>
              <a:ext uri="{FF2B5EF4-FFF2-40B4-BE49-F238E27FC236}">
                <a16:creationId xmlns:a16="http://schemas.microsoft.com/office/drawing/2014/main" id="{B2CE51CE-FF29-ED6F-5631-8EE4783AEC77}"/>
              </a:ext>
            </a:extLst>
          </p:cNvPr>
          <p:cNvSpPr txBox="1"/>
          <p:nvPr/>
        </p:nvSpPr>
        <p:spPr>
          <a:xfrm>
            <a:off x="845828" y="1031384"/>
            <a:ext cx="10413299" cy="3970318"/>
          </a:xfrm>
          <a:prstGeom prst="rect">
            <a:avLst/>
          </a:prstGeom>
          <a:noFill/>
        </p:spPr>
        <p:txBody>
          <a:bodyPr wrap="square">
            <a:spAutoFit/>
          </a:bodyPr>
          <a:lstStyle/>
          <a:p>
            <a:pPr algn="just"/>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在教學法上，教師可以利用學生的語言資源，同時教授社</a:t>
            </a:r>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群</a:t>
            </a:r>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內溝通所需的溝通和話語技巧。這些技能的一些例子包括如何傾聽和回應他人的想法、提出澄清問題、清楚地解釋自己的想法及使用視覺來支持解釋。</a:t>
            </a:r>
            <a:endPar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zh-TW"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數學教學應該語言豐富，積極讓學生定期使用接受性和建設性語言，並且更多地關注學生的數學推理和想法，而不是他們語言的準確性。</a:t>
            </a:r>
            <a:r>
              <a:rPr lang="zh-TW" altLang="zh-TW" sz="2800" kern="100" dirty="0">
                <a:effectLst/>
                <a:latin typeface="Times New Roman" panose="02020603050405020304" pitchFamily="18" charset="0"/>
                <a:ea typeface="新細明體" panose="02020500000000000000" pitchFamily="18" charset="-120"/>
                <a:cs typeface="Times New Roman" panose="02020603050405020304" pitchFamily="18" charset="0"/>
              </a:rPr>
              <a:t>在數學課堂上學習實現這一願景所需的教學技能可能具有挑戰性。</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0614684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97123" y="-538249"/>
            <a:ext cx="2127178" cy="1826030"/>
            <a:chOff x="-1344978" y="-685187"/>
            <a:chExt cx="6781080" cy="6092478"/>
          </a:xfrm>
        </p:grpSpPr>
        <p:sp>
          <p:nvSpPr>
            <p:cNvPr id="49" name="椭圆 48"/>
            <p:cNvSpPr/>
            <p:nvPr/>
          </p:nvSpPr>
          <p:spPr>
            <a:xfrm>
              <a:off x="-185195" y="-312516"/>
              <a:ext cx="2245488" cy="22454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p:cNvSpPr/>
            <p:nvPr/>
          </p:nvSpPr>
          <p:spPr>
            <a:xfrm>
              <a:off x="-1344978" y="-144876"/>
              <a:ext cx="2689956" cy="26899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椭圆 50"/>
            <p:cNvSpPr/>
            <p:nvPr/>
          </p:nvSpPr>
          <p:spPr>
            <a:xfrm>
              <a:off x="494840" y="1571529"/>
              <a:ext cx="1318720" cy="131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椭圆 51"/>
            <p:cNvSpPr/>
            <p:nvPr/>
          </p:nvSpPr>
          <p:spPr>
            <a:xfrm>
              <a:off x="-844556" y="2481611"/>
              <a:ext cx="1947513" cy="194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p:cNvSpPr/>
            <p:nvPr/>
          </p:nvSpPr>
          <p:spPr>
            <a:xfrm>
              <a:off x="1771092" y="283376"/>
              <a:ext cx="2606873" cy="26068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p:cNvSpPr/>
            <p:nvPr/>
          </p:nvSpPr>
          <p:spPr>
            <a:xfrm>
              <a:off x="1344978" y="-685187"/>
              <a:ext cx="1644608" cy="1644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p:cNvSpPr/>
            <p:nvPr/>
          </p:nvSpPr>
          <p:spPr>
            <a:xfrm>
              <a:off x="-574093" y="4228496"/>
              <a:ext cx="1130238" cy="1130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625707" y="3733966"/>
              <a:ext cx="817868" cy="81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56"/>
            <p:cNvSpPr/>
            <p:nvPr/>
          </p:nvSpPr>
          <p:spPr>
            <a:xfrm>
              <a:off x="2371916" y="4306414"/>
              <a:ext cx="245420" cy="245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57"/>
            <p:cNvSpPr/>
            <p:nvPr/>
          </p:nvSpPr>
          <p:spPr>
            <a:xfrm>
              <a:off x="1921862" y="3754016"/>
              <a:ext cx="245420" cy="24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p:cNvSpPr/>
            <p:nvPr/>
          </p:nvSpPr>
          <p:spPr>
            <a:xfrm>
              <a:off x="3779290" y="3536976"/>
              <a:ext cx="245420" cy="24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3533870" y="4916451"/>
              <a:ext cx="490840" cy="490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3779289" y="156746"/>
              <a:ext cx="1656813" cy="1656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群組 4"/>
          <p:cNvGrpSpPr/>
          <p:nvPr/>
        </p:nvGrpSpPr>
        <p:grpSpPr>
          <a:xfrm>
            <a:off x="2456194" y="154438"/>
            <a:ext cx="7305026" cy="646331"/>
            <a:chOff x="1981515" y="925532"/>
            <a:chExt cx="7305026" cy="646331"/>
          </a:xfrm>
        </p:grpSpPr>
        <p:cxnSp>
          <p:nvCxnSpPr>
            <p:cNvPr id="21" name="直接连接符 61">
              <a:extLst>
                <a:ext uri="{FF2B5EF4-FFF2-40B4-BE49-F238E27FC236}">
                  <a16:creationId xmlns:a16="http://schemas.microsoft.com/office/drawing/2014/main" id="{0C3A6559-6BC9-2D93-6312-DCE23F6F0AA7}"/>
                </a:ext>
              </a:extLst>
            </p:cNvPr>
            <p:cNvCxnSpPr/>
            <p:nvPr/>
          </p:nvCxnSpPr>
          <p:spPr>
            <a:xfrm flipV="1">
              <a:off x="1981515" y="1559591"/>
              <a:ext cx="7305026" cy="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F97A342-EC85-FE5B-0B5E-CDEC4E229D83}"/>
                </a:ext>
              </a:extLst>
            </p:cNvPr>
            <p:cNvSpPr/>
            <p:nvPr/>
          </p:nvSpPr>
          <p:spPr>
            <a:xfrm>
              <a:off x="2337936" y="925532"/>
              <a:ext cx="6806526" cy="646331"/>
            </a:xfrm>
            <a:prstGeom prst="rect">
              <a:avLst/>
            </a:prstGeom>
          </p:spPr>
          <p:txBody>
            <a:bodyPr wrap="square">
              <a:spAutoFit/>
            </a:bodyPr>
            <a:lstStyle/>
            <a:p>
              <a:pPr algn="just"/>
              <a:r>
                <a:rPr lang="zh-TW" altLang="zh-TW" sz="3600" kern="100" dirty="0">
                  <a:effectLst/>
                  <a:latin typeface="Times New Roman" panose="02020603050405020304" pitchFamily="18" charset="0"/>
                  <a:ea typeface="新細明體" panose="02020500000000000000" pitchFamily="18" charset="-120"/>
                  <a:cs typeface="Times New Roman" panose="02020603050405020304" pitchFamily="18" charset="0"/>
                </a:rPr>
                <a:t>語言在數學教學中的作用</a:t>
              </a:r>
              <a:endParaRPr lang="zh-TW" altLang="zh-TW" sz="3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TextBox 19">
            <a:extLst>
              <a:ext uri="{FF2B5EF4-FFF2-40B4-BE49-F238E27FC236}">
                <a16:creationId xmlns:a16="http://schemas.microsoft.com/office/drawing/2014/main" id="{B2CE51CE-FF29-ED6F-5631-8EE4783AEC77}"/>
              </a:ext>
            </a:extLst>
          </p:cNvPr>
          <p:cNvSpPr txBox="1"/>
          <p:nvPr/>
        </p:nvSpPr>
        <p:spPr>
          <a:xfrm>
            <a:off x="671088" y="1031384"/>
            <a:ext cx="10865130" cy="4832092"/>
          </a:xfrm>
          <a:prstGeom prst="rect">
            <a:avLst/>
          </a:prstGeom>
          <a:noFill/>
        </p:spPr>
        <p:txBody>
          <a:bodyPr wrap="square">
            <a:spAutoFit/>
          </a:bodyPr>
          <a:lstStyle/>
          <a:p>
            <a:pPr algn="just"/>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語言形式可以成為識別數學課堂語言需求的技能的入口。數學教育中的五種語域：閱讀、寫作、聆聽、口語和表徵。閱讀和聆聽是接受性語言技能，而寫作和口語是建設性語言技能。此外，閱讀和寫作是讀寫能力，而聆聽和口語是口語能力。</a:t>
            </a:r>
            <a:endPar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lang="en-US" altLang="zh-TW" sz="28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模態表徵，是數學獨有的，它是數學教學的核心。表徵可以塑造個人如何解釋他們所聽到或讀到的內容，及如何表徵所說和所寫的內容。</a:t>
            </a:r>
            <a:endParaRPr lang="en-US" altLang="zh-TW"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lang="en-US" altLang="zh-TW" sz="28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zh-TW" altLang="en-US" sz="2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表徵既是一個過程又是一個產品，它包含個人用來理解數學的內部過程及個人用來表徵他們對數學的理解的外部過程。這意味著表徵經常與其他語言形式一起發生。</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2477614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主题1">
  <a:themeElements>
    <a:clrScheme name="MOMODA1">
      <a:dk1>
        <a:sysClr val="windowText" lastClr="000000"/>
      </a:dk1>
      <a:lt1>
        <a:sysClr val="window" lastClr="FFFFFF"/>
      </a:lt1>
      <a:dk2>
        <a:srgbClr val="A5A5A5"/>
      </a:dk2>
      <a:lt2>
        <a:srgbClr val="DCD8DC"/>
      </a:lt2>
      <a:accent1>
        <a:srgbClr val="CF5F55"/>
      </a:accent1>
      <a:accent2>
        <a:srgbClr val="F2C06B"/>
      </a:accent2>
      <a:accent3>
        <a:srgbClr val="5F9387"/>
      </a:accent3>
      <a:accent4>
        <a:srgbClr val="97A6AB"/>
      </a:accent4>
      <a:accent5>
        <a:srgbClr val="837664"/>
      </a:accent5>
      <a:accent6>
        <a:srgbClr val="3F3F3F"/>
      </a:accent6>
      <a:hlink>
        <a:srgbClr val="FFFFFF"/>
      </a:hlink>
      <a:folHlink>
        <a:srgbClr val="8C8C8C"/>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CBFA3A83-6BCC-4EE0-BB32-B92CCBD9E2A4}" vid="{69435C07-64FA-4E6E-A1D3-F570153E1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2635</TotalTime>
  <Words>2414</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微软雅黑</vt:lpstr>
      <vt:lpstr>Paytone One</vt:lpstr>
      <vt:lpstr>SimHei</vt:lpstr>
      <vt:lpstr>微軟正黑體</vt:lpstr>
      <vt:lpstr>PMingLiU</vt:lpstr>
      <vt:lpstr>Arial</vt:lpstr>
      <vt:lpstr>Calibri</vt:lpstr>
      <vt:lpstr>Calibri Light</vt:lpstr>
      <vt:lpstr>Cambria Math</vt:lpstr>
      <vt:lpstr>Times New Roman</vt:lpstr>
      <vt:lpstr>Wingdings</vt:lpstr>
      <vt:lpstr>主题1</vt:lpstr>
      <vt:lpstr>Office Theme</vt:lpstr>
      <vt:lpstr>  國小數學雙語教學材料設計與教學實驗工作坊  數學語言反應教學理論的應用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話語實踐在數學課室的 應用與設計</dc:title>
  <dc:creator>陳嘉皇</dc:creator>
  <cp:lastModifiedBy>陳嘉皇</cp:lastModifiedBy>
  <cp:revision>15</cp:revision>
  <dcterms:created xsi:type="dcterms:W3CDTF">2022-07-06T02:08:47Z</dcterms:created>
  <dcterms:modified xsi:type="dcterms:W3CDTF">2022-08-13T22:19:18Z</dcterms:modified>
</cp:coreProperties>
</file>