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9"/>
  </p:notesMasterIdLst>
  <p:handoutMasterIdLst>
    <p:handoutMasterId r:id="rId30"/>
  </p:handoutMasterIdLst>
  <p:sldIdLst>
    <p:sldId id="256"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260" r:id="rId28"/>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7287" userDrawn="1">
          <p15:clr>
            <a:srgbClr val="A4A3A4"/>
          </p15:clr>
        </p15:guide>
        <p15:guide id="4" orient="horz" pos="41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5A7"/>
    <a:srgbClr val="D6EBEE"/>
    <a:srgbClr val="F24056"/>
    <a:srgbClr val="FEA812"/>
    <a:srgbClr val="BF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11" autoAdjust="0"/>
  </p:normalViewPr>
  <p:slideViewPr>
    <p:cSldViewPr snapToGrid="0">
      <p:cViewPr varScale="1">
        <p:scale>
          <a:sx n="70" d="100"/>
          <a:sy n="70" d="100"/>
        </p:scale>
        <p:origin x="1094" y="62"/>
      </p:cViewPr>
      <p:guideLst>
        <p:guide orient="horz" pos="2137"/>
        <p:guide pos="3840"/>
        <p:guide pos="7287"/>
        <p:guide orient="horz" pos="4133"/>
      </p:guideLst>
    </p:cSldViewPr>
  </p:slideViewPr>
  <p:notesTextViewPr>
    <p:cViewPr>
      <p:scale>
        <a:sx n="3" d="2"/>
        <a:sy n="3" d="2"/>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96AFA9A-7D3E-42CC-927E-F23DCCD6D484}" type="datetime2">
              <a:rPr lang="zh-TW" altLang="en-US" smtClean="0">
                <a:latin typeface="Microsoft JhengHei UI" panose="020B0604030504040204" pitchFamily="34" charset="-120"/>
                <a:ea typeface="Microsoft JhengHei UI" panose="020B0604030504040204" pitchFamily="34" charset="-120"/>
              </a:rPr>
              <a:t>2026年5月20日</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US" altLang="zh-TW" smtClean="0">
                <a:latin typeface="Microsoft JhengHei UI" panose="020B0604030504040204" pitchFamily="34" charset="-120"/>
                <a:ea typeface="Microsoft JhengHei UI" panose="020B0604030504040204" pitchFamily="34" charset="-120"/>
              </a:rPr>
              <a:t>‹#›</a:t>
            </a:fld>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71311F18-D970-4D7B-B098-1E7546817641}" type="datetime2">
              <a:rPr lang="zh-TW" altLang="en-US" smtClean="0"/>
              <a:pPr/>
              <a:t>2026年5月20日</a:t>
            </a:fld>
            <a:endParaRPr lang="zh-TW" altLang="en-US" dirty="0"/>
          </a:p>
        </p:txBody>
      </p:sp>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32674CE4-FBD8-4481-AEFB-CA53E599A745}" type="slidenum">
              <a:rPr lang="en-US" altLang="zh-TW" smtClean="0"/>
              <a:pPr/>
              <a:t>‹#›</a:t>
            </a:fld>
            <a:endParaRPr lang="zh-TW" alt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88DA9-CFE5-4F7A-955E-1BCF40922B58}"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69091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6EC2C-D77E-7C45-45D1-86B338B62EE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FF01952-A51E-AAE3-F89D-A5CE15E4FE9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03C2DCA-9E86-5C02-D917-07334172D8C4}"/>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4ED1D03-8DCC-2848-6402-7A56CFD6914F}"/>
              </a:ext>
            </a:extLst>
          </p:cNvPr>
          <p:cNvSpPr>
            <a:spLocks noGrp="1"/>
          </p:cNvSpPr>
          <p:nvPr>
            <p:ph type="sldNum" sz="quarter" idx="5"/>
          </p:nvPr>
        </p:nvSpPr>
        <p:spPr/>
        <p:txBody>
          <a:bodyPr/>
          <a:lstStyle/>
          <a:p>
            <a:fld id="{04688DA9-CFE5-4F7A-955E-1BCF40922B58}" type="slidenum">
              <a:rPr lang="zh-TW" altLang="en-US" smtClean="0"/>
              <a:t>27</a:t>
            </a:fld>
            <a:endParaRPr lang="zh-TW" altLang="en-US"/>
          </a:p>
        </p:txBody>
      </p:sp>
    </p:spTree>
    <p:extLst>
      <p:ext uri="{BB962C8B-B14F-4D97-AF65-F5344CB8AC3E}">
        <p14:creationId xmlns:p14="http://schemas.microsoft.com/office/powerpoint/2010/main" val="211153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B01A522E-DBE9-5771-EAD0-76BC05EF3618}"/>
              </a:ext>
            </a:extLst>
          </p:cNvPr>
          <p:cNvSpPr/>
          <p:nvPr userDrawn="1"/>
        </p:nvSpPr>
        <p:spPr>
          <a:xfrm>
            <a:off x="0" y="-51365"/>
            <a:ext cx="12192000" cy="7019324"/>
          </a:xfrm>
          <a:prstGeom prst="rect">
            <a:avLst/>
          </a:prstGeom>
          <a:solidFill>
            <a:srgbClr val="ECF6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FE5576B-9220-6547-746A-51630DC73C4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dirty="0"/>
              <a:t>按一下以編輯母片標題樣式</a:t>
            </a:r>
          </a:p>
        </p:txBody>
      </p:sp>
      <p:sp>
        <p:nvSpPr>
          <p:cNvPr id="3" name="副標題 2">
            <a:extLst>
              <a:ext uri="{FF2B5EF4-FFF2-40B4-BE49-F238E27FC236}">
                <a16:creationId xmlns:a16="http://schemas.microsoft.com/office/drawing/2014/main" id="{34450868-3DF5-4783-077B-21766573B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4" name="日期版面配置區 3">
            <a:extLst>
              <a:ext uri="{FF2B5EF4-FFF2-40B4-BE49-F238E27FC236}">
                <a16:creationId xmlns:a16="http://schemas.microsoft.com/office/drawing/2014/main" id="{BD684A12-FE7A-D99A-A183-53F3FBD937DB}"/>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dirty="0"/>
          </a:p>
        </p:txBody>
      </p:sp>
      <p:sp>
        <p:nvSpPr>
          <p:cNvPr id="5" name="頁尾版面配置區 4">
            <a:extLst>
              <a:ext uri="{FF2B5EF4-FFF2-40B4-BE49-F238E27FC236}">
                <a16:creationId xmlns:a16="http://schemas.microsoft.com/office/drawing/2014/main" id="{23E668D0-EA77-25FB-BE26-81762386C63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449BEDF-F4C7-212A-0708-81B847C470EA}"/>
              </a:ext>
            </a:extLst>
          </p:cNvPr>
          <p:cNvSpPr>
            <a:spLocks noGrp="1"/>
          </p:cNvSpPr>
          <p:nvPr>
            <p:ph type="sldNum" sz="quarter" idx="12"/>
          </p:nvPr>
        </p:nvSpPr>
        <p:spPr/>
        <p:txBody>
          <a:bodyPr/>
          <a:lstStyle/>
          <a:p>
            <a:fld id="{84353912-F25F-4E4F-A69C-8FC2A35107AC}" type="slidenum">
              <a:rPr lang="zh-TW" altLang="en-US" smtClean="0"/>
              <a:t>‹#›</a:t>
            </a:fld>
            <a:endParaRPr lang="zh-TW" altLang="en-US" dirty="0"/>
          </a:p>
        </p:txBody>
      </p:sp>
      <p:pic>
        <p:nvPicPr>
          <p:cNvPr id="7" name="圖片 6">
            <a:extLst>
              <a:ext uri="{FF2B5EF4-FFF2-40B4-BE49-F238E27FC236}">
                <a16:creationId xmlns:a16="http://schemas.microsoft.com/office/drawing/2014/main" id="{1636C0A6-4A5C-AE92-33F2-C2B8FF49C2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8" name="圖片 7">
            <a:extLst>
              <a:ext uri="{FF2B5EF4-FFF2-40B4-BE49-F238E27FC236}">
                <a16:creationId xmlns:a16="http://schemas.microsoft.com/office/drawing/2014/main" id="{CE0AC752-7068-2F85-1AAB-D835D6A4D9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488449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A7467-3467-D320-7943-B61A71902B5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0CC2F28-2ABB-8A3B-6BD2-DD0C4528C1A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431F546-BBE0-A16D-B311-E9D52C8F53A1}"/>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5" name="頁尾版面配置區 4">
            <a:extLst>
              <a:ext uri="{FF2B5EF4-FFF2-40B4-BE49-F238E27FC236}">
                <a16:creationId xmlns:a16="http://schemas.microsoft.com/office/drawing/2014/main" id="{FAF233A0-284E-366A-6816-E25185BF9C1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23B13A3-1A42-F45C-D098-8BF3823B56C6}"/>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7" name="圖片 6">
            <a:extLst>
              <a:ext uri="{FF2B5EF4-FFF2-40B4-BE49-F238E27FC236}">
                <a16:creationId xmlns:a16="http://schemas.microsoft.com/office/drawing/2014/main" id="{00C93929-3687-C13E-6B81-B04050BFE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8" name="圖片 7">
            <a:extLst>
              <a:ext uri="{FF2B5EF4-FFF2-40B4-BE49-F238E27FC236}">
                <a16:creationId xmlns:a16="http://schemas.microsoft.com/office/drawing/2014/main" id="{05F81635-D9C9-99FC-8530-0E13073F0E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682541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6EF367D-0D88-24BA-44C5-46AFD95D388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5B92B9E-6A64-B619-EB70-F416655ECDE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AA97F18-EE13-74EE-A8D7-E3C4BC81CF7F}"/>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5" name="頁尾版面配置區 4">
            <a:extLst>
              <a:ext uri="{FF2B5EF4-FFF2-40B4-BE49-F238E27FC236}">
                <a16:creationId xmlns:a16="http://schemas.microsoft.com/office/drawing/2014/main" id="{533090B4-B1A9-FF67-023A-FE91AE60BE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0609F4E-F1D0-B05A-B64C-1575611D6952}"/>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7" name="圖片 6">
            <a:extLst>
              <a:ext uri="{FF2B5EF4-FFF2-40B4-BE49-F238E27FC236}">
                <a16:creationId xmlns:a16="http://schemas.microsoft.com/office/drawing/2014/main" id="{C8927AA8-4971-7000-422A-5691420D0E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8" name="圖片 7">
            <a:extLst>
              <a:ext uri="{FF2B5EF4-FFF2-40B4-BE49-F238E27FC236}">
                <a16:creationId xmlns:a16="http://schemas.microsoft.com/office/drawing/2014/main" id="{CFE272A3-F640-475B-DAF0-4B0781421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531233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EA1273-6A01-0C2E-609D-51C43E0C87D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8C6B234-C522-5DA8-CC3C-44768A9EF831}"/>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23F788-FFE7-D353-81BB-EC4557798F8F}"/>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5" name="頁尾版面配置區 4">
            <a:extLst>
              <a:ext uri="{FF2B5EF4-FFF2-40B4-BE49-F238E27FC236}">
                <a16:creationId xmlns:a16="http://schemas.microsoft.com/office/drawing/2014/main" id="{26F9ECA7-D665-AB4E-8420-88A0E87AF75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60CDEB6-80F5-09F7-5D60-19DC1CE352A1}"/>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7" name="圖片 6">
            <a:extLst>
              <a:ext uri="{FF2B5EF4-FFF2-40B4-BE49-F238E27FC236}">
                <a16:creationId xmlns:a16="http://schemas.microsoft.com/office/drawing/2014/main" id="{D4B20E0C-C36B-2F94-7F94-02278E333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8" name="圖片 7">
            <a:extLst>
              <a:ext uri="{FF2B5EF4-FFF2-40B4-BE49-F238E27FC236}">
                <a16:creationId xmlns:a16="http://schemas.microsoft.com/office/drawing/2014/main" id="{00488962-56A0-CEDC-3E09-660BC26EE2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3517750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BFAC64-C792-1D72-DEBC-AE28C24303A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675C95E-9910-4153-EBAD-EB18FD3AC9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B72958-0588-0731-E7B7-7CDD6CD7399A}"/>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5" name="頁尾版面配置區 4">
            <a:extLst>
              <a:ext uri="{FF2B5EF4-FFF2-40B4-BE49-F238E27FC236}">
                <a16:creationId xmlns:a16="http://schemas.microsoft.com/office/drawing/2014/main" id="{58AECF9C-8BFA-7C26-0660-CECCCF9C459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291FE33-E7DB-EB53-34D6-0E4FBAC30632}"/>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7" name="圖片 6">
            <a:extLst>
              <a:ext uri="{FF2B5EF4-FFF2-40B4-BE49-F238E27FC236}">
                <a16:creationId xmlns:a16="http://schemas.microsoft.com/office/drawing/2014/main" id="{ABC198C7-12C4-297B-3F4D-DC94C233C1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8" name="圖片 7">
            <a:extLst>
              <a:ext uri="{FF2B5EF4-FFF2-40B4-BE49-F238E27FC236}">
                <a16:creationId xmlns:a16="http://schemas.microsoft.com/office/drawing/2014/main" id="{D9A28BAC-4CE9-FB55-2D6C-95759430A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2841247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0EBA2D-1783-48F5-D920-246316310D3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5FF7729-7076-3476-D11F-4BA5DC5A58FC}"/>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8F0AFCF-E495-4189-2C46-BD3F7B01E6F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098D2C8-4A90-FE96-98DF-7ED2A6DF40C9}"/>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6" name="頁尾版面配置區 5">
            <a:extLst>
              <a:ext uri="{FF2B5EF4-FFF2-40B4-BE49-F238E27FC236}">
                <a16:creationId xmlns:a16="http://schemas.microsoft.com/office/drawing/2014/main" id="{2505B834-D88F-D146-58E2-1129CA046ED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433B203-26B1-6A98-98F5-102C3A9C72DA}"/>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8" name="圖片 7">
            <a:extLst>
              <a:ext uri="{FF2B5EF4-FFF2-40B4-BE49-F238E27FC236}">
                <a16:creationId xmlns:a16="http://schemas.microsoft.com/office/drawing/2014/main" id="{6B3443BF-776E-15B6-1115-55CB87467C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9" name="圖片 8">
            <a:extLst>
              <a:ext uri="{FF2B5EF4-FFF2-40B4-BE49-F238E27FC236}">
                <a16:creationId xmlns:a16="http://schemas.microsoft.com/office/drawing/2014/main" id="{4C2D52F2-0D1A-7C4D-2F3B-533F9DB8D8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304850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5A720A-E5B1-85F6-CF41-0F7656EDEA7F}"/>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A61EEF3-76FF-F9FB-C934-0165C084A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222B000-6DED-2DC6-3335-F217A28915C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E658329-393E-F1E6-A87B-0230160A9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C53CFF3-72D0-7F50-BFE8-DD439F637B1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9FB7761-75EC-DE77-5A75-EE36225150FA}"/>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8" name="頁尾版面配置區 7">
            <a:extLst>
              <a:ext uri="{FF2B5EF4-FFF2-40B4-BE49-F238E27FC236}">
                <a16:creationId xmlns:a16="http://schemas.microsoft.com/office/drawing/2014/main" id="{940012AE-5B99-A11A-B659-8723CE0062A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4CB53DF-0BC1-9839-B95E-05D7031ED205}"/>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10" name="圖片 9">
            <a:extLst>
              <a:ext uri="{FF2B5EF4-FFF2-40B4-BE49-F238E27FC236}">
                <a16:creationId xmlns:a16="http://schemas.microsoft.com/office/drawing/2014/main" id="{5411F7B7-F3BA-B9EA-07BA-C7DDEA4E63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11" name="圖片 10">
            <a:extLst>
              <a:ext uri="{FF2B5EF4-FFF2-40B4-BE49-F238E27FC236}">
                <a16:creationId xmlns:a16="http://schemas.microsoft.com/office/drawing/2014/main" id="{0EA9676D-2134-B215-76AA-2D84683866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2415708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389807-BCAF-F692-DC2E-145E36AB45C7}"/>
              </a:ext>
            </a:extLst>
          </p:cNvPr>
          <p:cNvSpPr>
            <a:spLocks noGrp="1"/>
          </p:cNvSpPr>
          <p:nvPr>
            <p:ph type="title"/>
          </p:nvPr>
        </p:nvSpPr>
        <p:spPr/>
        <p:txBody>
          <a:bodyPr/>
          <a:lstStyle/>
          <a:p>
            <a:r>
              <a:rPr lang="zh-TW" altLang="en-US" dirty="0"/>
              <a:t>按一下以編輯母片標題樣式</a:t>
            </a:r>
          </a:p>
        </p:txBody>
      </p:sp>
      <p:sp>
        <p:nvSpPr>
          <p:cNvPr id="3" name="日期版面配置區 2">
            <a:extLst>
              <a:ext uri="{FF2B5EF4-FFF2-40B4-BE49-F238E27FC236}">
                <a16:creationId xmlns:a16="http://schemas.microsoft.com/office/drawing/2014/main" id="{6F312E35-B61B-A650-8B06-9A50A102F0DB}"/>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4" name="頁尾版面配置區 3">
            <a:extLst>
              <a:ext uri="{FF2B5EF4-FFF2-40B4-BE49-F238E27FC236}">
                <a16:creationId xmlns:a16="http://schemas.microsoft.com/office/drawing/2014/main" id="{796D27AC-A59C-5501-9F2F-54CDDA64B826}"/>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AF61CDB-FB50-C280-5AA6-3803CB80CC9F}"/>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6" name="圖片 5">
            <a:extLst>
              <a:ext uri="{FF2B5EF4-FFF2-40B4-BE49-F238E27FC236}">
                <a16:creationId xmlns:a16="http://schemas.microsoft.com/office/drawing/2014/main" id="{72581E81-A9FA-6AAC-D0EC-EB8FA08B1C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7" name="圖片 6">
            <a:extLst>
              <a:ext uri="{FF2B5EF4-FFF2-40B4-BE49-F238E27FC236}">
                <a16:creationId xmlns:a16="http://schemas.microsoft.com/office/drawing/2014/main" id="{4F939684-8460-5250-1E43-2EAB1789C1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2319970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DC8FD98-67BF-A851-44E4-E7CE72E053B3}"/>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3" name="頁尾版面配置區 2">
            <a:extLst>
              <a:ext uri="{FF2B5EF4-FFF2-40B4-BE49-F238E27FC236}">
                <a16:creationId xmlns:a16="http://schemas.microsoft.com/office/drawing/2014/main" id="{D256957E-1ECC-C611-CF6D-9816DC522DA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6A1F45A-9C80-D8DF-471C-6DCAD48C4BBB}"/>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5" name="圖片 4">
            <a:extLst>
              <a:ext uri="{FF2B5EF4-FFF2-40B4-BE49-F238E27FC236}">
                <a16:creationId xmlns:a16="http://schemas.microsoft.com/office/drawing/2014/main" id="{41E3C1B8-085E-72B8-84D9-24ADC57ED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6" name="圖片 5">
            <a:extLst>
              <a:ext uri="{FF2B5EF4-FFF2-40B4-BE49-F238E27FC236}">
                <a16:creationId xmlns:a16="http://schemas.microsoft.com/office/drawing/2014/main" id="{6A243D3C-6C83-FE33-E900-92A027ED2B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110908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4BC3CC-8565-1139-9D02-11E3F2A17CB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DDFBB4C-7872-D2EB-6125-B422AB9D7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3DC5F76-A60B-8931-83C1-A2ECC37C3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A57682B-B9F3-2C74-0516-82D6D076960D}"/>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6" name="頁尾版面配置區 5">
            <a:extLst>
              <a:ext uri="{FF2B5EF4-FFF2-40B4-BE49-F238E27FC236}">
                <a16:creationId xmlns:a16="http://schemas.microsoft.com/office/drawing/2014/main" id="{DCE4CBAA-208F-49D7-2201-0246C5C4A67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9163247-960E-25FD-E285-CE02CDB065AD}"/>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8" name="圖片 7">
            <a:extLst>
              <a:ext uri="{FF2B5EF4-FFF2-40B4-BE49-F238E27FC236}">
                <a16:creationId xmlns:a16="http://schemas.microsoft.com/office/drawing/2014/main" id="{9FB9BDD2-BFB0-BFC8-37DD-49E4D2A156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9" name="圖片 8">
            <a:extLst>
              <a:ext uri="{FF2B5EF4-FFF2-40B4-BE49-F238E27FC236}">
                <a16:creationId xmlns:a16="http://schemas.microsoft.com/office/drawing/2014/main" id="{39167634-60DF-3ACB-907E-17FCB1C00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1609417883"/>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BDCA4F-83F0-DABC-00C2-149CA635CD1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45E7EBF-B3FC-0906-1FB5-ED251A674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A5F88E5-BE60-590C-974F-6008701FF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D82B675-867B-D557-0479-FF70098457DD}"/>
              </a:ext>
            </a:extLst>
          </p:cNvPr>
          <p:cNvSpPr>
            <a:spLocks noGrp="1"/>
          </p:cNvSpPr>
          <p:nvPr>
            <p:ph type="dt" sz="half" idx="10"/>
          </p:nvPr>
        </p:nvSpPr>
        <p:spPr/>
        <p:txBody>
          <a:bodyPr/>
          <a:lstStyle/>
          <a:p>
            <a:fld id="{C4A694D9-6918-4E4B-B0A3-11E84093E7AB}" type="datetimeFigureOut">
              <a:rPr lang="zh-TW" altLang="en-US" smtClean="0"/>
              <a:t>2026/5/20</a:t>
            </a:fld>
            <a:endParaRPr lang="zh-TW" altLang="en-US"/>
          </a:p>
        </p:txBody>
      </p:sp>
      <p:sp>
        <p:nvSpPr>
          <p:cNvPr id="6" name="頁尾版面配置區 5">
            <a:extLst>
              <a:ext uri="{FF2B5EF4-FFF2-40B4-BE49-F238E27FC236}">
                <a16:creationId xmlns:a16="http://schemas.microsoft.com/office/drawing/2014/main" id="{16D9CCB2-FC4C-1578-E4F1-7AB77F6D33A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3D2E365-90E2-41B9-3F3D-5AA703522AC7}"/>
              </a:ext>
            </a:extLst>
          </p:cNvPr>
          <p:cNvSpPr>
            <a:spLocks noGrp="1"/>
          </p:cNvSpPr>
          <p:nvPr>
            <p:ph type="sldNum" sz="quarter" idx="12"/>
          </p:nvPr>
        </p:nvSpPr>
        <p:spPr/>
        <p:txBody>
          <a:bodyPr/>
          <a:lstStyle/>
          <a:p>
            <a:fld id="{84353912-F25F-4E4F-A69C-8FC2A35107AC}" type="slidenum">
              <a:rPr lang="zh-TW" altLang="en-US" smtClean="0"/>
              <a:t>‹#›</a:t>
            </a:fld>
            <a:endParaRPr lang="zh-TW" altLang="en-US"/>
          </a:p>
        </p:txBody>
      </p:sp>
      <p:pic>
        <p:nvPicPr>
          <p:cNvPr id="8" name="圖片 7">
            <a:extLst>
              <a:ext uri="{FF2B5EF4-FFF2-40B4-BE49-F238E27FC236}">
                <a16:creationId xmlns:a16="http://schemas.microsoft.com/office/drawing/2014/main" id="{2060A9D7-63CA-7363-AF73-BE1EBECB22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36" y="0"/>
            <a:ext cx="2519464" cy="620336"/>
          </a:xfrm>
          <a:prstGeom prst="rect">
            <a:avLst/>
          </a:prstGeom>
        </p:spPr>
      </p:pic>
      <p:pic>
        <p:nvPicPr>
          <p:cNvPr id="9" name="圖片 8">
            <a:extLst>
              <a:ext uri="{FF2B5EF4-FFF2-40B4-BE49-F238E27FC236}">
                <a16:creationId xmlns:a16="http://schemas.microsoft.com/office/drawing/2014/main" id="{BDEC1D17-57DA-2601-0708-20F5141747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 y="-51365"/>
            <a:ext cx="2947258" cy="756883"/>
          </a:xfrm>
          <a:prstGeom prst="rect">
            <a:avLst/>
          </a:prstGeom>
        </p:spPr>
      </p:pic>
    </p:spTree>
    <p:extLst>
      <p:ext uri="{BB962C8B-B14F-4D97-AF65-F5344CB8AC3E}">
        <p14:creationId xmlns:p14="http://schemas.microsoft.com/office/powerpoint/2010/main" val="3841476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651130C-21F2-B8B6-B87C-A6D57A8DD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99287E58-32D3-A932-1A43-90D6EAB8C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C931AAC6-CA0F-5D4F-EB1F-2E10E7CB2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Times New Roman" panose="02020603050405020304" pitchFamily="18" charset="0"/>
                <a:cs typeface="Times New Roman" panose="02020603050405020304" pitchFamily="18" charset="0"/>
              </a:defRPr>
            </a:lvl1pPr>
          </a:lstStyle>
          <a:p>
            <a:fld id="{C4A694D9-6918-4E4B-B0A3-11E84093E7AB}" type="datetimeFigureOut">
              <a:rPr lang="zh-TW" altLang="en-US" smtClean="0"/>
              <a:pPr/>
              <a:t>2026/5/20</a:t>
            </a:fld>
            <a:endParaRPr lang="zh-TW" altLang="en-US" dirty="0">
              <a:latin typeface="Times New Roman" panose="02020603050405020304" pitchFamily="18" charset="0"/>
              <a:cs typeface="Times New Roman" panose="02020603050405020304" pitchFamily="18" charset="0"/>
            </a:endParaRPr>
          </a:p>
        </p:txBody>
      </p:sp>
      <p:sp>
        <p:nvSpPr>
          <p:cNvPr id="5" name="頁尾版面配置區 4">
            <a:extLst>
              <a:ext uri="{FF2B5EF4-FFF2-40B4-BE49-F238E27FC236}">
                <a16:creationId xmlns:a16="http://schemas.microsoft.com/office/drawing/2014/main" id="{EB74C1A6-9F5D-BBD4-4FB5-398BA8840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微軟正黑體" panose="020B0604030504040204" pitchFamily="34" charset="-120"/>
                <a:ea typeface="微軟正黑體" panose="020B0604030504040204" pitchFamily="34" charset="-120"/>
              </a:defRPr>
            </a:lvl1pPr>
          </a:lstStyle>
          <a:p>
            <a:endParaRPr lang="zh-TW" altLang="en-US" dirty="0">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E73A78E4-AF6E-E04F-471B-F35BE99AF3B7}"/>
              </a:ext>
            </a:extLst>
          </p:cNvPr>
          <p:cNvSpPr>
            <a:spLocks noGrp="1"/>
          </p:cNvSpPr>
          <p:nvPr>
            <p:ph type="sldNum" sz="quarter" idx="4"/>
          </p:nvPr>
        </p:nvSpPr>
        <p:spPr>
          <a:xfrm>
            <a:off x="9513425" y="6356350"/>
            <a:ext cx="2743200" cy="365125"/>
          </a:xfrm>
          <a:prstGeom prst="rect">
            <a:avLst/>
          </a:prstGeom>
        </p:spPr>
        <p:txBody>
          <a:bodyPr vert="horz" lIns="91440" tIns="45720" rIns="91440" bIns="45720" rtlCol="0" anchor="ctr"/>
          <a:lstStyle>
            <a:lvl1pPr algn="r">
              <a:defRPr sz="1200" b="1">
                <a:solidFill>
                  <a:schemeClr val="tx1">
                    <a:tint val="82000"/>
                  </a:schemeClr>
                </a:solidFill>
                <a:latin typeface="Times New Roman" panose="02020603050405020304" pitchFamily="18" charset="0"/>
                <a:cs typeface="Times New Roman" panose="02020603050405020304" pitchFamily="18" charset="0"/>
              </a:defRPr>
            </a:lvl1pPr>
          </a:lstStyle>
          <a:p>
            <a:fld id="{84353912-F25F-4E4F-A69C-8FC2A35107AC}" type="slidenum">
              <a:rPr lang="zh-TW" altLang="en-US" smtClean="0"/>
              <a:pPr/>
              <a:t>‹#›</a:t>
            </a:fld>
            <a:endParaRPr lang="zh-TW" altLang="en-US" dirty="0"/>
          </a:p>
        </p:txBody>
      </p:sp>
      <p:graphicFrame>
        <p:nvGraphicFramePr>
          <p:cNvPr id="7" name="表格 6">
            <a:extLst>
              <a:ext uri="{FF2B5EF4-FFF2-40B4-BE49-F238E27FC236}">
                <a16:creationId xmlns:a16="http://schemas.microsoft.com/office/drawing/2014/main" id="{579ACF85-0398-4E7C-8F65-CF779BF54F98}"/>
              </a:ext>
            </a:extLst>
          </p:cNvPr>
          <p:cNvGraphicFramePr>
            <a:graphicFrameLocks noGrp="1"/>
          </p:cNvGraphicFramePr>
          <p:nvPr userDrawn="1">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39488343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rgbClr val="03A5A7"/>
          </a:solidFill>
          <a:latin typeface="Times New Roman" panose="02020603050405020304" pitchFamily="18" charset="0"/>
          <a:ea typeface="微軟正黑體" panose="020B0604030504040204" pitchFamily="34"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a:extLst>
              <a:ext uri="{FF2B5EF4-FFF2-40B4-BE49-F238E27FC236}">
                <a16:creationId xmlns:a16="http://schemas.microsoft.com/office/drawing/2014/main" id="{058137B0-1406-FE55-38A1-93FD51E602C3}"/>
              </a:ext>
            </a:extLst>
          </p:cNvPr>
          <p:cNvPicPr>
            <a:picLocks noChangeAspect="1"/>
          </p:cNvPicPr>
          <p:nvPr/>
        </p:nvPicPr>
        <p:blipFill>
          <a:blip r:embed="rId3">
            <a:extLst>
              <a:ext uri="{28A0092B-C50C-407E-A947-70E740481C1C}">
                <a14:useLocalDpi xmlns:a14="http://schemas.microsoft.com/office/drawing/2010/main" val="0"/>
              </a:ext>
            </a:extLst>
          </a:blip>
          <a:srcRect l="62422" r="29635" b="85552"/>
          <a:stretch>
            <a:fillRect/>
          </a:stretch>
        </p:blipFill>
        <p:spPr>
          <a:xfrm rot="2962924">
            <a:off x="649460" y="1424440"/>
            <a:ext cx="929848" cy="1159764"/>
          </a:xfrm>
          <a:prstGeom prst="rect">
            <a:avLst/>
          </a:prstGeom>
        </p:spPr>
      </p:pic>
      <p:pic>
        <p:nvPicPr>
          <p:cNvPr id="5" name="圖片 4">
            <a:extLst>
              <a:ext uri="{FF2B5EF4-FFF2-40B4-BE49-F238E27FC236}">
                <a16:creationId xmlns:a16="http://schemas.microsoft.com/office/drawing/2014/main" id="{D0E7D2B0-FA0B-8D1F-74FA-1B0ADAE2D442}"/>
              </a:ext>
            </a:extLst>
          </p:cNvPr>
          <p:cNvPicPr>
            <a:picLocks noChangeAspect="1"/>
          </p:cNvPicPr>
          <p:nvPr/>
        </p:nvPicPr>
        <p:blipFill>
          <a:blip r:embed="rId4">
            <a:extLst>
              <a:ext uri="{28A0092B-C50C-407E-A947-70E740481C1C}">
                <a14:useLocalDpi xmlns:a14="http://schemas.microsoft.com/office/drawing/2010/main" val="0"/>
              </a:ext>
            </a:extLst>
          </a:blip>
          <a:srcRect t="52995" r="2971"/>
          <a:stretch>
            <a:fillRect/>
          </a:stretch>
        </p:blipFill>
        <p:spPr>
          <a:xfrm>
            <a:off x="9770981" y="5727063"/>
            <a:ext cx="2394016" cy="1159764"/>
          </a:xfrm>
          <a:prstGeom prst="rect">
            <a:avLst/>
          </a:prstGeom>
        </p:spPr>
      </p:pic>
      <p:pic>
        <p:nvPicPr>
          <p:cNvPr id="13" name="圖片 12">
            <a:extLst>
              <a:ext uri="{FF2B5EF4-FFF2-40B4-BE49-F238E27FC236}">
                <a16:creationId xmlns:a16="http://schemas.microsoft.com/office/drawing/2014/main" id="{BF485EF9-5289-2321-E85A-12127E557C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7208" y="1202332"/>
            <a:ext cx="4632107" cy="1269296"/>
          </a:xfrm>
          <a:prstGeom prst="rect">
            <a:avLst/>
          </a:prstGeom>
        </p:spPr>
      </p:pic>
      <p:sp>
        <p:nvSpPr>
          <p:cNvPr id="14" name="文字方塊 13">
            <a:extLst>
              <a:ext uri="{FF2B5EF4-FFF2-40B4-BE49-F238E27FC236}">
                <a16:creationId xmlns:a16="http://schemas.microsoft.com/office/drawing/2014/main" id="{FE56D5A5-80EA-C667-90FD-2418CB6361D4}"/>
              </a:ext>
            </a:extLst>
          </p:cNvPr>
          <p:cNvSpPr txBox="1"/>
          <p:nvPr/>
        </p:nvSpPr>
        <p:spPr>
          <a:xfrm>
            <a:off x="1466565" y="3044279"/>
            <a:ext cx="977703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FEA812"/>
                </a:solidFill>
                <a:effectLst/>
                <a:uLnTx/>
                <a:uFillTx/>
                <a:latin typeface="微軟正黑體" panose="020B0604030504040204" pitchFamily="34" charset="-120"/>
                <a:ea typeface="微軟正黑體" panose="020B0604030504040204" pitchFamily="34" charset="-120"/>
                <a:cs typeface="+mn-cs"/>
              </a:rPr>
              <a:t>雙語自然概念教學：以「二分法」為例</a:t>
            </a:r>
            <a:endParaRPr kumimoji="0" lang="zh-TW" altLang="en-US" sz="4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grpSp>
        <p:nvGrpSpPr>
          <p:cNvPr id="20" name="群組 19">
            <a:extLst>
              <a:ext uri="{FF2B5EF4-FFF2-40B4-BE49-F238E27FC236}">
                <a16:creationId xmlns:a16="http://schemas.microsoft.com/office/drawing/2014/main" id="{0863927C-7D44-A454-3249-4DF3D8A0DDF3}"/>
              </a:ext>
            </a:extLst>
          </p:cNvPr>
          <p:cNvGrpSpPr/>
          <p:nvPr/>
        </p:nvGrpSpPr>
        <p:grpSpPr>
          <a:xfrm>
            <a:off x="3035538" y="4663309"/>
            <a:ext cx="6441837" cy="1704684"/>
            <a:chOff x="3477632" y="3913456"/>
            <a:chExt cx="5649459" cy="1704684"/>
          </a:xfrm>
        </p:grpSpPr>
        <p:sp>
          <p:nvSpPr>
            <p:cNvPr id="19" name="矩形: 圓角 18">
              <a:extLst>
                <a:ext uri="{FF2B5EF4-FFF2-40B4-BE49-F238E27FC236}">
                  <a16:creationId xmlns:a16="http://schemas.microsoft.com/office/drawing/2014/main" id="{44860077-871C-3D0D-1259-2469849C8A04}"/>
                </a:ext>
              </a:extLst>
            </p:cNvPr>
            <p:cNvSpPr/>
            <p:nvPr/>
          </p:nvSpPr>
          <p:spPr>
            <a:xfrm>
              <a:off x="3477632" y="3913456"/>
              <a:ext cx="5649459" cy="853087"/>
            </a:xfrm>
            <a:prstGeom prst="roundRect">
              <a:avLst/>
            </a:prstGeom>
            <a:solidFill>
              <a:srgbClr val="F24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a:extLst>
                <a:ext uri="{FF2B5EF4-FFF2-40B4-BE49-F238E27FC236}">
                  <a16:creationId xmlns:a16="http://schemas.microsoft.com/office/drawing/2014/main" id="{3F03CC0F-498B-0688-41F4-10901BD3E834}"/>
                </a:ext>
              </a:extLst>
            </p:cNvPr>
            <p:cNvSpPr txBox="1"/>
            <p:nvPr/>
          </p:nvSpPr>
          <p:spPr>
            <a:xfrm>
              <a:off x="3654915" y="3986924"/>
              <a:ext cx="5294893"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國立屏東大學師資培育中心</a:t>
              </a:r>
            </a:p>
            <a:p>
              <a:pPr lvl="0" algn="ctr"/>
              <a:r>
                <a:rPr lang="zh-TW" altLang="en-US" sz="2000" dirty="0">
                  <a:solidFill>
                    <a:prstClr val="white"/>
                  </a:solidFill>
                  <a:latin typeface="微軟正黑體" panose="020B0604030504040204" pitchFamily="34" charset="-120"/>
                  <a:ea typeface="微軟正黑體" panose="020B0604030504040204" pitchFamily="34" charset="-120"/>
                </a:rPr>
                <a:t>楊志強 </a:t>
              </a: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教授</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pic>
        <p:nvPicPr>
          <p:cNvPr id="21" name="圖片 20">
            <a:extLst>
              <a:ext uri="{FF2B5EF4-FFF2-40B4-BE49-F238E27FC236}">
                <a16:creationId xmlns:a16="http://schemas.microsoft.com/office/drawing/2014/main" id="{7AD1A50F-A9F1-8022-B590-F3BA64C98E31}"/>
              </a:ext>
            </a:extLst>
          </p:cNvPr>
          <p:cNvPicPr>
            <a:picLocks noChangeAspect="1"/>
          </p:cNvPicPr>
          <p:nvPr/>
        </p:nvPicPr>
        <p:blipFill>
          <a:blip r:embed="rId6" cstate="print">
            <a:extLst>
              <a:ext uri="{28A0092B-C50C-407E-A947-70E740481C1C}">
                <a14:useLocalDpi xmlns:a14="http://schemas.microsoft.com/office/drawing/2010/main" val="0"/>
              </a:ext>
            </a:extLst>
          </a:blip>
          <a:srcRect l="91549" b="86700"/>
          <a:stretch>
            <a:fillRect/>
          </a:stretch>
        </p:blipFill>
        <p:spPr>
          <a:xfrm>
            <a:off x="11243600" y="2004322"/>
            <a:ext cx="628305" cy="677918"/>
          </a:xfrm>
          <a:prstGeom prst="rect">
            <a:avLst/>
          </a:prstGeom>
        </p:spPr>
      </p:pic>
      <p:grpSp>
        <p:nvGrpSpPr>
          <p:cNvPr id="26" name="群組 25">
            <a:extLst>
              <a:ext uri="{FF2B5EF4-FFF2-40B4-BE49-F238E27FC236}">
                <a16:creationId xmlns:a16="http://schemas.microsoft.com/office/drawing/2014/main" id="{5A081872-36F5-7651-3365-EE7EBBD23140}"/>
              </a:ext>
            </a:extLst>
          </p:cNvPr>
          <p:cNvGrpSpPr/>
          <p:nvPr/>
        </p:nvGrpSpPr>
        <p:grpSpPr>
          <a:xfrm>
            <a:off x="-26976" y="4562595"/>
            <a:ext cx="3207056" cy="2379369"/>
            <a:chOff x="-26976" y="4585745"/>
            <a:chExt cx="3207056" cy="2379369"/>
          </a:xfrm>
        </p:grpSpPr>
        <p:pic>
          <p:nvPicPr>
            <p:cNvPr id="6" name="圖片 5">
              <a:extLst>
                <a:ext uri="{FF2B5EF4-FFF2-40B4-BE49-F238E27FC236}">
                  <a16:creationId xmlns:a16="http://schemas.microsoft.com/office/drawing/2014/main" id="{787372BA-127D-52B6-FDF7-6C56660AACBA}"/>
                </a:ext>
              </a:extLst>
            </p:cNvPr>
            <p:cNvPicPr>
              <a:picLocks noChangeAspect="1"/>
            </p:cNvPicPr>
            <p:nvPr/>
          </p:nvPicPr>
          <p:blipFill>
            <a:blip r:embed="rId4">
              <a:extLst>
                <a:ext uri="{28A0092B-C50C-407E-A947-70E740481C1C}">
                  <a14:useLocalDpi xmlns:a14="http://schemas.microsoft.com/office/drawing/2010/main" val="0"/>
                </a:ext>
              </a:extLst>
            </a:blip>
            <a:srcRect l="50472" t="2820" b="47005"/>
            <a:stretch>
              <a:fillRect/>
            </a:stretch>
          </p:blipFill>
          <p:spPr>
            <a:xfrm>
              <a:off x="-26976" y="4585745"/>
              <a:ext cx="1222027" cy="1237996"/>
            </a:xfrm>
            <a:prstGeom prst="rect">
              <a:avLst/>
            </a:prstGeom>
          </p:spPr>
        </p:pic>
        <p:pic>
          <p:nvPicPr>
            <p:cNvPr id="8" name="圖片 7">
              <a:extLst>
                <a:ext uri="{FF2B5EF4-FFF2-40B4-BE49-F238E27FC236}">
                  <a16:creationId xmlns:a16="http://schemas.microsoft.com/office/drawing/2014/main" id="{3BFDF0B0-3A2A-E80E-7BEF-D9183DAF3720}"/>
                </a:ext>
              </a:extLst>
            </p:cNvPr>
            <p:cNvPicPr>
              <a:picLocks noChangeAspect="1"/>
            </p:cNvPicPr>
            <p:nvPr/>
          </p:nvPicPr>
          <p:blipFill>
            <a:blip r:embed="rId3">
              <a:extLst>
                <a:ext uri="{28A0092B-C50C-407E-A947-70E740481C1C}">
                  <a14:useLocalDpi xmlns:a14="http://schemas.microsoft.com/office/drawing/2010/main" val="0"/>
                </a:ext>
              </a:extLst>
            </a:blip>
            <a:srcRect l="51743" r="38050" b="85552"/>
            <a:stretch>
              <a:fillRect/>
            </a:stretch>
          </p:blipFill>
          <p:spPr>
            <a:xfrm>
              <a:off x="1" y="5805350"/>
              <a:ext cx="1195050" cy="1159764"/>
            </a:xfrm>
            <a:prstGeom prst="rect">
              <a:avLst/>
            </a:prstGeom>
          </p:spPr>
        </p:pic>
        <p:pic>
          <p:nvPicPr>
            <p:cNvPr id="23" name="圖片 22">
              <a:extLst>
                <a:ext uri="{FF2B5EF4-FFF2-40B4-BE49-F238E27FC236}">
                  <a16:creationId xmlns:a16="http://schemas.microsoft.com/office/drawing/2014/main" id="{A8E28611-F108-5014-D94A-D85AF0627511}"/>
                </a:ext>
              </a:extLst>
            </p:cNvPr>
            <p:cNvPicPr>
              <a:picLocks noChangeAspect="1"/>
            </p:cNvPicPr>
            <p:nvPr/>
          </p:nvPicPr>
          <p:blipFill>
            <a:blip r:embed="rId3">
              <a:extLst>
                <a:ext uri="{28A0092B-C50C-407E-A947-70E740481C1C}">
                  <a14:useLocalDpi xmlns:a14="http://schemas.microsoft.com/office/drawing/2010/main" val="0"/>
                </a:ext>
              </a:extLst>
            </a:blip>
            <a:srcRect l="71943" r="11015" b="85552"/>
            <a:stretch>
              <a:fillRect/>
            </a:stretch>
          </p:blipFill>
          <p:spPr>
            <a:xfrm>
              <a:off x="1184891" y="5802659"/>
              <a:ext cx="1995189" cy="1159764"/>
            </a:xfrm>
            <a:prstGeom prst="rect">
              <a:avLst/>
            </a:prstGeom>
          </p:spPr>
        </p:pic>
      </p:grpSp>
      <p:graphicFrame>
        <p:nvGraphicFramePr>
          <p:cNvPr id="2" name="表格 1">
            <a:extLst>
              <a:ext uri="{FF2B5EF4-FFF2-40B4-BE49-F238E27FC236}">
                <a16:creationId xmlns:a16="http://schemas.microsoft.com/office/drawing/2014/main" id="{A776B1FB-EBFB-2C48-F841-A3047486A321}"/>
              </a:ext>
            </a:extLst>
          </p:cNvPr>
          <p:cNvGraphicFramePr>
            <a:graphicFrameLocks noGrp="1"/>
          </p:cNvGraphicFramePr>
          <p:nvPr>
            <p:extLst>
              <p:ext uri="{D42A27DB-BD31-4B8C-83A1-F6EECF244321}">
                <p14:modId xmlns:p14="http://schemas.microsoft.com/office/powerpoint/2010/main" val="3852903299"/>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1322978301"/>
      </p:ext>
    </p:extLst>
  </p:cSld>
  <p:clrMapOvr>
    <a:masterClrMapping/>
  </p:clrMapOvr>
  <mc:AlternateContent xmlns:mc="http://schemas.openxmlformats.org/markup-compatibility/2006" xmlns:p14="http://schemas.microsoft.com/office/powerpoint/2010/main">
    <mc:Choice Requires="p14">
      <p:transition spd="slow" p14:dur="2000" advTm="26620"/>
    </mc:Choice>
    <mc:Fallback xmlns="">
      <p:transition spd="slow" advTm="266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CD930-DE07-CBCA-7E92-992D24D608F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16B6509-EE2D-2261-FD7D-7263DF108667}"/>
              </a:ext>
            </a:extLst>
          </p:cNvPr>
          <p:cNvSpPr txBox="1">
            <a:spLocks/>
          </p:cNvSpPr>
          <p:nvPr/>
        </p:nvSpPr>
        <p:spPr>
          <a:xfrm>
            <a:off x="609600" y="783768"/>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參、 課堂活動詳述</a:t>
            </a:r>
          </a:p>
        </p:txBody>
      </p:sp>
      <p:sp>
        <p:nvSpPr>
          <p:cNvPr id="3" name="文字方塊 2">
            <a:extLst>
              <a:ext uri="{FF2B5EF4-FFF2-40B4-BE49-F238E27FC236}">
                <a16:creationId xmlns:a16="http://schemas.microsoft.com/office/drawing/2014/main" id="{4AF2363B-DBED-3EC0-98EB-2A4900A40CB0}"/>
              </a:ext>
            </a:extLst>
          </p:cNvPr>
          <p:cNvSpPr txBox="1"/>
          <p:nvPr/>
        </p:nvSpPr>
        <p:spPr>
          <a:xfrm>
            <a:off x="609600" y="2303300"/>
            <a:ext cx="9448800" cy="523220"/>
          </a:xfrm>
          <a:prstGeom prst="rect">
            <a:avLst/>
          </a:prstGeom>
          <a:noFill/>
        </p:spPr>
        <p:txBody>
          <a:bodyPr wrap="square">
            <a:spAutoFit/>
          </a:bodyPr>
          <a:lstStyle/>
          <a:p>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教學流程設計：</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4" name="群組 3">
            <a:extLst>
              <a:ext uri="{FF2B5EF4-FFF2-40B4-BE49-F238E27FC236}">
                <a16:creationId xmlns:a16="http://schemas.microsoft.com/office/drawing/2014/main" id="{94D4B59A-E8E6-5B95-14CD-CA50F44C1020}"/>
              </a:ext>
            </a:extLst>
          </p:cNvPr>
          <p:cNvGrpSpPr/>
          <p:nvPr/>
        </p:nvGrpSpPr>
        <p:grpSpPr>
          <a:xfrm>
            <a:off x="382800" y="3459788"/>
            <a:ext cx="11599267" cy="2392096"/>
            <a:chOff x="382800" y="3639764"/>
            <a:chExt cx="11599267" cy="2392096"/>
          </a:xfrm>
        </p:grpSpPr>
        <p:sp>
          <p:nvSpPr>
            <p:cNvPr id="5" name="矩形 4">
              <a:extLst>
                <a:ext uri="{FF2B5EF4-FFF2-40B4-BE49-F238E27FC236}">
                  <a16:creationId xmlns:a16="http://schemas.microsoft.com/office/drawing/2014/main" id="{96459C9D-65E8-955B-B759-DF219EE28B92}"/>
                </a:ext>
              </a:extLst>
            </p:cNvPr>
            <p:cNvSpPr/>
            <p:nvPr/>
          </p:nvSpPr>
          <p:spPr>
            <a:xfrm>
              <a:off x="592738" y="3639764"/>
              <a:ext cx="3519668" cy="2392096"/>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矩形 5">
              <a:extLst>
                <a:ext uri="{FF2B5EF4-FFF2-40B4-BE49-F238E27FC236}">
                  <a16:creationId xmlns:a16="http://schemas.microsoft.com/office/drawing/2014/main" id="{000689B4-9613-0A7D-C541-328A57672E8B}"/>
                </a:ext>
              </a:extLst>
            </p:cNvPr>
            <p:cNvSpPr/>
            <p:nvPr/>
          </p:nvSpPr>
          <p:spPr>
            <a:xfrm>
              <a:off x="592736" y="5633489"/>
              <a:ext cx="3519669" cy="11613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形 6" descr="教師 以實心填滿">
              <a:extLst>
                <a:ext uri="{FF2B5EF4-FFF2-40B4-BE49-F238E27FC236}">
                  <a16:creationId xmlns:a16="http://schemas.microsoft.com/office/drawing/2014/main" id="{6210340F-1A20-A47A-7E57-4757A4F42B5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95369" y="3813916"/>
              <a:ext cx="914400" cy="914400"/>
            </a:xfrm>
            <a:prstGeom prst="rect">
              <a:avLst/>
            </a:prstGeom>
          </p:spPr>
        </p:pic>
        <p:sp>
          <p:nvSpPr>
            <p:cNvPr id="8" name="文字方塊 7">
              <a:extLst>
                <a:ext uri="{FF2B5EF4-FFF2-40B4-BE49-F238E27FC236}">
                  <a16:creationId xmlns:a16="http://schemas.microsoft.com/office/drawing/2014/main" id="{62595AB4-1D67-5A5F-7E88-A35B8B1E02EB}"/>
                </a:ext>
              </a:extLst>
            </p:cNvPr>
            <p:cNvSpPr txBox="1"/>
            <p:nvPr/>
          </p:nvSpPr>
          <p:spPr>
            <a:xfrm>
              <a:off x="382800" y="4669208"/>
              <a:ext cx="3939539" cy="646331"/>
            </a:xfrm>
            <a:prstGeom prst="rect">
              <a:avLst/>
            </a:prstGeom>
            <a:noFill/>
          </p:spPr>
          <p:txBody>
            <a:bodyPr wrap="square">
              <a:spAutoFit/>
            </a:bodyPr>
            <a:lstStyle/>
            <a:p>
              <a:pPr marL="285750" indent="-103188">
                <a:buFont typeface="Arial" panose="020B0604020202020204" pitchFamily="34" charset="0"/>
                <a:buChar char="•"/>
              </a:pP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屏東市某國小五年級自然科課程</a:t>
              </a:r>
              <a:endParaRPr lang="en-US" altLang="zh-TW" b="1"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103188">
                <a:buFont typeface="Arial" panose="020B0604020202020204" pitchFamily="34" charset="0"/>
                <a:buChar char="•"/>
              </a:pP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實施</a:t>
              </a:r>
              <a:r>
                <a:rPr lang="zh-TW" altLang="en-US" sz="1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對象為共有</a:t>
              </a:r>
              <a:r>
                <a:rPr lang="en-US" altLang="zh-TW" sz="1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29 </a:t>
              </a:r>
              <a:r>
                <a:rPr lang="zh-TW" altLang="en-US" sz="1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位學生</a:t>
              </a:r>
              <a:endParaRPr lang="en-US" altLang="zh-TW" sz="1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矩形 8">
              <a:extLst>
                <a:ext uri="{FF2B5EF4-FFF2-40B4-BE49-F238E27FC236}">
                  <a16:creationId xmlns:a16="http://schemas.microsoft.com/office/drawing/2014/main" id="{D8615252-2EE1-5F30-EA9F-6A6DBBAF3760}"/>
                </a:ext>
              </a:extLst>
            </p:cNvPr>
            <p:cNvSpPr/>
            <p:nvPr/>
          </p:nvSpPr>
          <p:spPr>
            <a:xfrm>
              <a:off x="4527569" y="3639764"/>
              <a:ext cx="3519668" cy="2392096"/>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矩形 9">
              <a:extLst>
                <a:ext uri="{FF2B5EF4-FFF2-40B4-BE49-F238E27FC236}">
                  <a16:creationId xmlns:a16="http://schemas.microsoft.com/office/drawing/2014/main" id="{9CD3BB54-97FA-CD66-A864-A160FBC6E948}"/>
                </a:ext>
              </a:extLst>
            </p:cNvPr>
            <p:cNvSpPr/>
            <p:nvPr/>
          </p:nvSpPr>
          <p:spPr>
            <a:xfrm>
              <a:off x="4527567" y="5633489"/>
              <a:ext cx="3519669" cy="11613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字方塊 10">
              <a:extLst>
                <a:ext uri="{FF2B5EF4-FFF2-40B4-BE49-F238E27FC236}">
                  <a16:creationId xmlns:a16="http://schemas.microsoft.com/office/drawing/2014/main" id="{1FEDE99F-DEDA-25AF-1C70-9E25B9451146}"/>
                </a:ext>
              </a:extLst>
            </p:cNvPr>
            <p:cNvSpPr txBox="1"/>
            <p:nvPr/>
          </p:nvSpPr>
          <p:spPr>
            <a:xfrm>
              <a:off x="4317631" y="4669208"/>
              <a:ext cx="3939539" cy="646331"/>
            </a:xfrm>
            <a:prstGeom prst="rect">
              <a:avLst/>
            </a:prstGeom>
            <a:noFill/>
          </p:spPr>
          <p:txBody>
            <a:bodyPr wrap="square">
              <a:spAutoFit/>
            </a:bodyPr>
            <a:lstStyle/>
            <a:p>
              <a:pPr marL="285750" indent="-103188">
                <a:buFont typeface="Arial" panose="020B0604020202020204" pitchFamily="34" charset="0"/>
                <a:buChar char="•"/>
              </a:pP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分組合作學習模式，每組</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5 </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6 </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人</a:t>
              </a:r>
              <a:endParaRPr lang="en-US" altLang="zh-TW" b="1"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103188">
                <a:buFont typeface="Arial" panose="020B0604020202020204" pitchFamily="34" charset="0"/>
                <a:buChar char="•"/>
              </a:pP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依學習效能異質性混合編組</a:t>
              </a:r>
              <a:endParaRPr lang="en-US" altLang="zh-TW" sz="1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E29B13D8-1F04-7378-3C81-D355EBE6C408}"/>
                </a:ext>
              </a:extLst>
            </p:cNvPr>
            <p:cNvSpPr/>
            <p:nvPr/>
          </p:nvSpPr>
          <p:spPr>
            <a:xfrm>
              <a:off x="8462399" y="3639764"/>
              <a:ext cx="3519668" cy="2392096"/>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矩形 12">
              <a:extLst>
                <a:ext uri="{FF2B5EF4-FFF2-40B4-BE49-F238E27FC236}">
                  <a16:creationId xmlns:a16="http://schemas.microsoft.com/office/drawing/2014/main" id="{06A0A74A-045D-7163-62DB-2DA312601FF0}"/>
                </a:ext>
              </a:extLst>
            </p:cNvPr>
            <p:cNvSpPr/>
            <p:nvPr/>
          </p:nvSpPr>
          <p:spPr>
            <a:xfrm>
              <a:off x="8462397" y="5633489"/>
              <a:ext cx="3519669" cy="11613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文字方塊 13">
              <a:extLst>
                <a:ext uri="{FF2B5EF4-FFF2-40B4-BE49-F238E27FC236}">
                  <a16:creationId xmlns:a16="http://schemas.microsoft.com/office/drawing/2014/main" id="{3FE755B6-1F2C-A6E3-EE21-4D70035D4BD7}"/>
                </a:ext>
              </a:extLst>
            </p:cNvPr>
            <p:cNvSpPr txBox="1"/>
            <p:nvPr/>
          </p:nvSpPr>
          <p:spPr>
            <a:xfrm>
              <a:off x="8252461" y="4669208"/>
              <a:ext cx="3729605" cy="923330"/>
            </a:xfrm>
            <a:prstGeom prst="rect">
              <a:avLst/>
            </a:prstGeom>
            <a:noFill/>
          </p:spPr>
          <p:txBody>
            <a:bodyPr wrap="square">
              <a:spAutoFit/>
            </a:bodyPr>
            <a:lstStyle/>
            <a:p>
              <a:pPr marL="285750" indent="-103188">
                <a:buFont typeface="Arial" panose="020B0604020202020204" pitchFamily="34" charset="0"/>
                <a:buChar char="•"/>
              </a:pP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課堂教材為自然科學課本改編</a:t>
              </a:r>
              <a:endParaRPr lang="en-US" altLang="zh-TW" b="1"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103188">
                <a:buFont typeface="Arial" panose="020B0604020202020204" pitchFamily="34" charset="0"/>
                <a:buChar char="•"/>
              </a:pP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教學設計</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教案</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包含學習目標、重點概念、關鍵詞彙、學習單</a:t>
              </a:r>
              <a:endParaRPr lang="en-US" altLang="zh-TW" sz="1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5" name="圖形 14" descr="群組 以實心填滿">
              <a:extLst>
                <a:ext uri="{FF2B5EF4-FFF2-40B4-BE49-F238E27FC236}">
                  <a16:creationId xmlns:a16="http://schemas.microsoft.com/office/drawing/2014/main" id="{A05DFAEA-6F08-E4D1-69F1-57D83CBF35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30200" y="3771780"/>
              <a:ext cx="914400" cy="914400"/>
            </a:xfrm>
            <a:prstGeom prst="rect">
              <a:avLst/>
            </a:prstGeom>
          </p:spPr>
        </p:pic>
        <p:pic>
          <p:nvPicPr>
            <p:cNvPr id="16" name="圖形 15" descr="闔上的書 以實心填滿">
              <a:extLst>
                <a:ext uri="{FF2B5EF4-FFF2-40B4-BE49-F238E27FC236}">
                  <a16:creationId xmlns:a16="http://schemas.microsoft.com/office/drawing/2014/main" id="{D7F6D98B-C4E9-8A4F-108A-B16649F89DC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65030" y="3711845"/>
              <a:ext cx="914400" cy="914400"/>
            </a:xfrm>
            <a:prstGeom prst="rect">
              <a:avLst/>
            </a:prstGeom>
          </p:spPr>
        </p:pic>
      </p:grpSp>
      <p:sp>
        <p:nvSpPr>
          <p:cNvPr id="17" name="投影片編號版面配置區 59">
            <a:extLst>
              <a:ext uri="{FF2B5EF4-FFF2-40B4-BE49-F238E27FC236}">
                <a16:creationId xmlns:a16="http://schemas.microsoft.com/office/drawing/2014/main" id="{B9981350-6975-6B17-3429-359572929ECA}"/>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10</a:t>
            </a:fld>
            <a:endParaRPr lang="zh-TW" altLang="en-US" dirty="0"/>
          </a:p>
        </p:txBody>
      </p:sp>
      <p:graphicFrame>
        <p:nvGraphicFramePr>
          <p:cNvPr id="18" name="表格 17">
            <a:extLst>
              <a:ext uri="{FF2B5EF4-FFF2-40B4-BE49-F238E27FC236}">
                <a16:creationId xmlns:a16="http://schemas.microsoft.com/office/drawing/2014/main" id="{2675020E-3146-5282-ABA9-DBAFC757458B}"/>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266938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9039-7D38-0466-23C2-BE30284F692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5784D34-4D5D-FC4A-C2FF-AAE50BAAD9EC}"/>
              </a:ext>
            </a:extLst>
          </p:cNvPr>
          <p:cNvSpPr txBox="1">
            <a:spLocks/>
          </p:cNvSpPr>
          <p:nvPr/>
        </p:nvSpPr>
        <p:spPr>
          <a:xfrm>
            <a:off x="609600" y="478966"/>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肆、 語言策略與教具</a:t>
            </a:r>
          </a:p>
        </p:txBody>
      </p:sp>
      <p:sp>
        <p:nvSpPr>
          <p:cNvPr id="3" name="文字方塊 2">
            <a:extLst>
              <a:ext uri="{FF2B5EF4-FFF2-40B4-BE49-F238E27FC236}">
                <a16:creationId xmlns:a16="http://schemas.microsoft.com/office/drawing/2014/main" id="{B25EC340-E12A-5A62-18D4-6CC566D7ACA8}"/>
              </a:ext>
            </a:extLst>
          </p:cNvPr>
          <p:cNvSpPr txBox="1"/>
          <p:nvPr/>
        </p:nvSpPr>
        <p:spPr>
          <a:xfrm>
            <a:off x="668463" y="1369611"/>
            <a:ext cx="9448800" cy="523220"/>
          </a:xfrm>
          <a:prstGeom prst="rect">
            <a:avLst/>
          </a:prstGeom>
          <a:noFill/>
        </p:spPr>
        <p:txBody>
          <a:bodyPr wrap="square">
            <a:spAutoFit/>
          </a:bodyPr>
          <a:lstStyle/>
          <a:p>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實現「以語促學、以學促語」的教學目標</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3">
            <a:extLst>
              <a:ext uri="{FF2B5EF4-FFF2-40B4-BE49-F238E27FC236}">
                <a16:creationId xmlns:a16="http://schemas.microsoft.com/office/drawing/2014/main" id="{3D9FE93B-3C69-B15F-2D6A-EDD7C9344D7E}"/>
              </a:ext>
            </a:extLst>
          </p:cNvPr>
          <p:cNvSpPr txBox="1"/>
          <p:nvPr/>
        </p:nvSpPr>
        <p:spPr>
          <a:xfrm>
            <a:off x="770063" y="1821711"/>
            <a:ext cx="7175057" cy="400110"/>
          </a:xfrm>
          <a:prstGeom prst="rect">
            <a:avLst/>
          </a:prstGeom>
          <a:noFill/>
        </p:spPr>
        <p:txBody>
          <a:bodyPr wrap="square">
            <a:spAutoFit/>
          </a:bodyPr>
          <a:lstStyle/>
          <a:p>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以下分別說明本單元於</a:t>
            </a: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5E </a:t>
            </a: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探究學習環中的語言策略與教具運用</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文字方塊 4">
            <a:extLst>
              <a:ext uri="{FF2B5EF4-FFF2-40B4-BE49-F238E27FC236}">
                <a16:creationId xmlns:a16="http://schemas.microsoft.com/office/drawing/2014/main" id="{CB6C40FF-45E1-B9A5-4671-95C78A7A86C5}"/>
              </a:ext>
            </a:extLst>
          </p:cNvPr>
          <p:cNvSpPr txBox="1"/>
          <p:nvPr/>
        </p:nvSpPr>
        <p:spPr>
          <a:xfrm>
            <a:off x="770063" y="2363344"/>
            <a:ext cx="6096000" cy="461665"/>
          </a:xfrm>
          <a:prstGeom prst="rect">
            <a:avLst/>
          </a:prstGeom>
          <a:noFill/>
        </p:spPr>
        <p:txBody>
          <a:bodyPr wrap="square">
            <a:spAutoFit/>
          </a:bodyPr>
          <a:lstStyle/>
          <a:p>
            <a:pPr algn="l"/>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Engage(</a:t>
            </a:r>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投入階段</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grpSp>
        <p:nvGrpSpPr>
          <p:cNvPr id="6" name="群組 5">
            <a:extLst>
              <a:ext uri="{FF2B5EF4-FFF2-40B4-BE49-F238E27FC236}">
                <a16:creationId xmlns:a16="http://schemas.microsoft.com/office/drawing/2014/main" id="{11709D07-7E66-CCAA-2E08-3438B54C4C9B}"/>
              </a:ext>
            </a:extLst>
          </p:cNvPr>
          <p:cNvGrpSpPr/>
          <p:nvPr/>
        </p:nvGrpSpPr>
        <p:grpSpPr>
          <a:xfrm>
            <a:off x="837923" y="3046621"/>
            <a:ext cx="10972799" cy="2211228"/>
            <a:chOff x="837923" y="3003079"/>
            <a:chExt cx="10972799" cy="2211228"/>
          </a:xfrm>
        </p:grpSpPr>
        <p:sp>
          <p:nvSpPr>
            <p:cNvPr id="7" name="矩形 6">
              <a:extLst>
                <a:ext uri="{FF2B5EF4-FFF2-40B4-BE49-F238E27FC236}">
                  <a16:creationId xmlns:a16="http://schemas.microsoft.com/office/drawing/2014/main" id="{2AE8679B-E001-DB37-DD01-1F46FFCC5C34}"/>
                </a:ext>
              </a:extLst>
            </p:cNvPr>
            <p:cNvSpPr/>
            <p:nvPr/>
          </p:nvSpPr>
          <p:spPr>
            <a:xfrm>
              <a:off x="837923" y="3358027"/>
              <a:ext cx="10972799" cy="1856280"/>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DF988D32-0184-1B18-14E0-BF49EF3FCBC9}"/>
                </a:ext>
              </a:extLst>
            </p:cNvPr>
            <p:cNvSpPr txBox="1"/>
            <p:nvPr/>
          </p:nvSpPr>
          <p:spPr>
            <a:xfrm>
              <a:off x="1288222" y="3470559"/>
              <a:ext cx="10522500" cy="1631216"/>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教師以動物圖片或短影片引發學生好奇心，並引導學生運用簡易英語句型進行猜測與討論。</a:t>
              </a:r>
              <a:endPar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透過視覺刺激及問答互動，學生能在真實情境中接觸目標語言，降低英語焦慮。</a:t>
              </a:r>
              <a:endPar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此階段教師提供句型提示單</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(sentence frames)</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與中英對照關鍵詞</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如</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wings </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翅膀、</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scales </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鱗片、</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fur </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毛皮</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，協助學生表達初步想法，介紹</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wings </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翅膀、</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hoof </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蹄等關鍵詞時，除了原有字卡之外，搭配動作</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手勢，做為多模態支援。</a:t>
              </a:r>
            </a:p>
          </p:txBody>
        </p:sp>
        <p:grpSp>
          <p:nvGrpSpPr>
            <p:cNvPr id="9" name="群組 8">
              <a:extLst>
                <a:ext uri="{FF2B5EF4-FFF2-40B4-BE49-F238E27FC236}">
                  <a16:creationId xmlns:a16="http://schemas.microsoft.com/office/drawing/2014/main" id="{3346EFE1-6C1F-578F-88B8-18C90668E26C}"/>
                </a:ext>
              </a:extLst>
            </p:cNvPr>
            <p:cNvGrpSpPr/>
            <p:nvPr/>
          </p:nvGrpSpPr>
          <p:grpSpPr>
            <a:xfrm>
              <a:off x="1005840" y="3003079"/>
              <a:ext cx="1808480" cy="461665"/>
              <a:chOff x="4287520" y="2662788"/>
              <a:chExt cx="1808480" cy="461665"/>
            </a:xfrm>
          </p:grpSpPr>
          <p:sp>
            <p:nvSpPr>
              <p:cNvPr id="10" name="矩形: 圓角 9">
                <a:extLst>
                  <a:ext uri="{FF2B5EF4-FFF2-40B4-BE49-F238E27FC236}">
                    <a16:creationId xmlns:a16="http://schemas.microsoft.com/office/drawing/2014/main" id="{FDED9381-EEF7-2EA0-B464-A34D2F0002AE}"/>
                  </a:ext>
                </a:extLst>
              </p:cNvPr>
              <p:cNvSpPr/>
              <p:nvPr/>
            </p:nvSpPr>
            <p:spPr>
              <a:xfrm>
                <a:off x="4287520" y="2662788"/>
                <a:ext cx="1808480" cy="461665"/>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字方塊 10">
                <a:extLst>
                  <a:ext uri="{FF2B5EF4-FFF2-40B4-BE49-F238E27FC236}">
                    <a16:creationId xmlns:a16="http://schemas.microsoft.com/office/drawing/2014/main" id="{8140C572-11D9-884E-3C8F-0FA86ABC8EA6}"/>
                  </a:ext>
                </a:extLst>
              </p:cNvPr>
              <p:cNvSpPr txBox="1"/>
              <p:nvPr/>
            </p:nvSpPr>
            <p:spPr>
              <a:xfrm>
                <a:off x="4520151" y="2693565"/>
                <a:ext cx="1343219" cy="400110"/>
              </a:xfrm>
              <a:prstGeom prst="rect">
                <a:avLst/>
              </a:prstGeom>
              <a:noFill/>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語言策略</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grpSp>
        <p:nvGrpSpPr>
          <p:cNvPr id="12" name="群組 11">
            <a:extLst>
              <a:ext uri="{FF2B5EF4-FFF2-40B4-BE49-F238E27FC236}">
                <a16:creationId xmlns:a16="http://schemas.microsoft.com/office/drawing/2014/main" id="{02F0518D-B14D-7947-94B1-2AC6B05B676C}"/>
              </a:ext>
            </a:extLst>
          </p:cNvPr>
          <p:cNvGrpSpPr/>
          <p:nvPr/>
        </p:nvGrpSpPr>
        <p:grpSpPr>
          <a:xfrm>
            <a:off x="837923" y="5441501"/>
            <a:ext cx="10972799" cy="1084121"/>
            <a:chOff x="837923" y="5326839"/>
            <a:chExt cx="10972799" cy="1084121"/>
          </a:xfrm>
        </p:grpSpPr>
        <p:sp>
          <p:nvSpPr>
            <p:cNvPr id="13" name="矩形 12">
              <a:extLst>
                <a:ext uri="{FF2B5EF4-FFF2-40B4-BE49-F238E27FC236}">
                  <a16:creationId xmlns:a16="http://schemas.microsoft.com/office/drawing/2014/main" id="{62FE0A9D-836C-3B21-F9E8-F18A0E8B2CD6}"/>
                </a:ext>
              </a:extLst>
            </p:cNvPr>
            <p:cNvSpPr/>
            <p:nvPr/>
          </p:nvSpPr>
          <p:spPr>
            <a:xfrm>
              <a:off x="837923" y="5681787"/>
              <a:ext cx="10972799" cy="729173"/>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4" name="群組 13">
              <a:extLst>
                <a:ext uri="{FF2B5EF4-FFF2-40B4-BE49-F238E27FC236}">
                  <a16:creationId xmlns:a16="http://schemas.microsoft.com/office/drawing/2014/main" id="{A39D177D-6670-CFB0-D321-EB49FAFF6A62}"/>
                </a:ext>
              </a:extLst>
            </p:cNvPr>
            <p:cNvGrpSpPr/>
            <p:nvPr/>
          </p:nvGrpSpPr>
          <p:grpSpPr>
            <a:xfrm>
              <a:off x="1005840" y="5326839"/>
              <a:ext cx="1808480" cy="461665"/>
              <a:chOff x="4287520" y="2662788"/>
              <a:chExt cx="1808480" cy="461665"/>
            </a:xfrm>
          </p:grpSpPr>
          <p:sp>
            <p:nvSpPr>
              <p:cNvPr id="16" name="矩形: 圓角 15">
                <a:extLst>
                  <a:ext uri="{FF2B5EF4-FFF2-40B4-BE49-F238E27FC236}">
                    <a16:creationId xmlns:a16="http://schemas.microsoft.com/office/drawing/2014/main" id="{019DEF61-EF44-F880-9B8D-3FF78A653B66}"/>
                  </a:ext>
                </a:extLst>
              </p:cNvPr>
              <p:cNvSpPr/>
              <p:nvPr/>
            </p:nvSpPr>
            <p:spPr>
              <a:xfrm>
                <a:off x="4287520" y="2662788"/>
                <a:ext cx="1808480" cy="461665"/>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文字方塊 16">
                <a:extLst>
                  <a:ext uri="{FF2B5EF4-FFF2-40B4-BE49-F238E27FC236}">
                    <a16:creationId xmlns:a16="http://schemas.microsoft.com/office/drawing/2014/main" id="{4A70D8A3-3F09-CCBF-5019-368549BCB618}"/>
                  </a:ext>
                </a:extLst>
              </p:cNvPr>
              <p:cNvSpPr txBox="1"/>
              <p:nvPr/>
            </p:nvSpPr>
            <p:spPr>
              <a:xfrm>
                <a:off x="4520151" y="2693565"/>
                <a:ext cx="1343219" cy="400110"/>
              </a:xfrm>
              <a:prstGeom prst="rect">
                <a:avLst/>
              </a:prstGeom>
              <a:noFill/>
              <a:ln>
                <a:solidFill>
                  <a:schemeClr val="accent3">
                    <a:lumMod val="75000"/>
                  </a:schemeClr>
                </a:solidFill>
              </a:ln>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教具運用</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5" name="文字方塊 14">
              <a:extLst>
                <a:ext uri="{FF2B5EF4-FFF2-40B4-BE49-F238E27FC236}">
                  <a16:creationId xmlns:a16="http://schemas.microsoft.com/office/drawing/2014/main" id="{38AB3240-FF64-6FA9-1241-EC7DD2C017E8}"/>
                </a:ext>
              </a:extLst>
            </p:cNvPr>
            <p:cNvSpPr txBox="1"/>
            <p:nvPr/>
          </p:nvSpPr>
          <p:spPr>
            <a:xfrm>
              <a:off x="1288222" y="5885029"/>
              <a:ext cx="8719378" cy="369332"/>
            </a:xfrm>
            <a:prstGeom prst="rect">
              <a:avLst/>
            </a:prstGeom>
            <a:noFill/>
          </p:spPr>
          <p:txBody>
            <a:bodyPr wrap="square">
              <a:spAutoFit/>
            </a:bodyPr>
            <a:lstStyle/>
            <a:p>
              <a:pPr marL="285750" indent="-285750">
                <a:spcAft>
                  <a:spcPts val="600"/>
                </a:spcAft>
                <a:buFont typeface="Arial" panose="020B0604020202020204" pitchFamily="34" charset="0"/>
                <a:buChar char="•"/>
              </a:pP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雙語詞彙圖卡：呈現常見動物中英名稱及特徵，輔助學生理解問題內容。</a:t>
              </a:r>
            </a:p>
          </p:txBody>
        </p:sp>
      </p:grpSp>
      <p:sp>
        <p:nvSpPr>
          <p:cNvPr id="18" name="投影片編號版面配置區 29">
            <a:extLst>
              <a:ext uri="{FF2B5EF4-FFF2-40B4-BE49-F238E27FC236}">
                <a16:creationId xmlns:a16="http://schemas.microsoft.com/office/drawing/2014/main" id="{059913AF-FDB1-2029-E241-BCD6E595ACF1}"/>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11</a:t>
            </a:fld>
            <a:endParaRPr lang="zh-TW" altLang="en-US" dirty="0"/>
          </a:p>
        </p:txBody>
      </p:sp>
      <p:graphicFrame>
        <p:nvGraphicFramePr>
          <p:cNvPr id="19" name="表格 18">
            <a:extLst>
              <a:ext uri="{FF2B5EF4-FFF2-40B4-BE49-F238E27FC236}">
                <a16:creationId xmlns:a16="http://schemas.microsoft.com/office/drawing/2014/main" id="{74FD61DA-45F4-DD0D-DC7B-6CDFF027D584}"/>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246846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325AE-1420-8BDA-605E-8C8B34FB2CE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F10E93D-0CBD-BBDE-93FE-4B10528438CA}"/>
              </a:ext>
            </a:extLst>
          </p:cNvPr>
          <p:cNvSpPr txBox="1">
            <a:spLocks/>
          </p:cNvSpPr>
          <p:nvPr/>
        </p:nvSpPr>
        <p:spPr>
          <a:xfrm>
            <a:off x="609600" y="566054"/>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肆、 語言策略與教具</a:t>
            </a:r>
          </a:p>
        </p:txBody>
      </p:sp>
      <p:sp>
        <p:nvSpPr>
          <p:cNvPr id="3" name="文字方塊 2">
            <a:extLst>
              <a:ext uri="{FF2B5EF4-FFF2-40B4-BE49-F238E27FC236}">
                <a16:creationId xmlns:a16="http://schemas.microsoft.com/office/drawing/2014/main" id="{A5026731-137B-D1AB-F96F-228B22BC2CBD}"/>
              </a:ext>
            </a:extLst>
          </p:cNvPr>
          <p:cNvSpPr txBox="1"/>
          <p:nvPr/>
        </p:nvSpPr>
        <p:spPr>
          <a:xfrm>
            <a:off x="770063" y="1708752"/>
            <a:ext cx="6096000" cy="461665"/>
          </a:xfrm>
          <a:prstGeom prst="rect">
            <a:avLst/>
          </a:prstGeom>
          <a:noFill/>
        </p:spPr>
        <p:txBody>
          <a:bodyPr wrap="square">
            <a:spAutoFit/>
          </a:bodyPr>
          <a:lstStyle/>
          <a:p>
            <a:pPr algn="l"/>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Explore(</a:t>
            </a:r>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探索階段</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grpSp>
        <p:nvGrpSpPr>
          <p:cNvPr id="4" name="群組 3">
            <a:extLst>
              <a:ext uri="{FF2B5EF4-FFF2-40B4-BE49-F238E27FC236}">
                <a16:creationId xmlns:a16="http://schemas.microsoft.com/office/drawing/2014/main" id="{6E85BBE9-B21F-B3FB-E373-F6B58512BA69}"/>
              </a:ext>
            </a:extLst>
          </p:cNvPr>
          <p:cNvGrpSpPr/>
          <p:nvPr/>
        </p:nvGrpSpPr>
        <p:grpSpPr>
          <a:xfrm>
            <a:off x="837923" y="2392029"/>
            <a:ext cx="10972799" cy="1568921"/>
            <a:chOff x="837923" y="3003079"/>
            <a:chExt cx="10972799" cy="1568921"/>
          </a:xfrm>
        </p:grpSpPr>
        <p:sp>
          <p:nvSpPr>
            <p:cNvPr id="5" name="矩形 4">
              <a:extLst>
                <a:ext uri="{FF2B5EF4-FFF2-40B4-BE49-F238E27FC236}">
                  <a16:creationId xmlns:a16="http://schemas.microsoft.com/office/drawing/2014/main" id="{B6647239-C71B-A816-B0CD-B4844D893BAB}"/>
                </a:ext>
              </a:extLst>
            </p:cNvPr>
            <p:cNvSpPr/>
            <p:nvPr/>
          </p:nvSpPr>
          <p:spPr>
            <a:xfrm>
              <a:off x="837923" y="3358027"/>
              <a:ext cx="10972799" cy="1213973"/>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A51F5FA4-2CDA-CF18-D644-474DB9CFA03C}"/>
                </a:ext>
              </a:extLst>
            </p:cNvPr>
            <p:cNvSpPr txBox="1"/>
            <p:nvPr/>
          </p:nvSpPr>
          <p:spPr>
            <a:xfrm>
              <a:off x="1288222" y="3470559"/>
              <a:ext cx="10522500" cy="1000274"/>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學生分組觀察多張動物圖片或實體模型，並以雙語觀察表記錄特徵。教師使用鷹架式語言支持</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(scaffolding)</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 提供半完成句</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如“</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It can ___.” “It has ___.”)</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協助學生表達。</a:t>
              </a: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此階段強調語言的功能性使用，讓學生透過觀察、討論、紀錄等活動，以自然語境使用英語。</a:t>
              </a:r>
            </a:p>
          </p:txBody>
        </p:sp>
        <p:grpSp>
          <p:nvGrpSpPr>
            <p:cNvPr id="7" name="群組 6">
              <a:extLst>
                <a:ext uri="{FF2B5EF4-FFF2-40B4-BE49-F238E27FC236}">
                  <a16:creationId xmlns:a16="http://schemas.microsoft.com/office/drawing/2014/main" id="{6B90F20E-C43B-507B-39E3-58FEE790B945}"/>
                </a:ext>
              </a:extLst>
            </p:cNvPr>
            <p:cNvGrpSpPr/>
            <p:nvPr/>
          </p:nvGrpSpPr>
          <p:grpSpPr>
            <a:xfrm>
              <a:off x="1005840" y="3003079"/>
              <a:ext cx="1808480" cy="461665"/>
              <a:chOff x="4287520" y="2662788"/>
              <a:chExt cx="1808480" cy="461665"/>
            </a:xfrm>
          </p:grpSpPr>
          <p:sp>
            <p:nvSpPr>
              <p:cNvPr id="8" name="矩形: 圓角 7">
                <a:extLst>
                  <a:ext uri="{FF2B5EF4-FFF2-40B4-BE49-F238E27FC236}">
                    <a16:creationId xmlns:a16="http://schemas.microsoft.com/office/drawing/2014/main" id="{379BE461-3EF0-5E19-ABA8-653DE2DF6E8D}"/>
                  </a:ext>
                </a:extLst>
              </p:cNvPr>
              <p:cNvSpPr/>
              <p:nvPr/>
            </p:nvSpPr>
            <p:spPr>
              <a:xfrm>
                <a:off x="4287520" y="2662788"/>
                <a:ext cx="1808480" cy="461665"/>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B341278F-A458-16FA-8053-C7D1BF39BB18}"/>
                  </a:ext>
                </a:extLst>
              </p:cNvPr>
              <p:cNvSpPr txBox="1"/>
              <p:nvPr/>
            </p:nvSpPr>
            <p:spPr>
              <a:xfrm>
                <a:off x="4520151" y="2693565"/>
                <a:ext cx="1343219" cy="400110"/>
              </a:xfrm>
              <a:prstGeom prst="rect">
                <a:avLst/>
              </a:prstGeom>
              <a:noFill/>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語言策略</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grpSp>
        <p:nvGrpSpPr>
          <p:cNvPr id="10" name="群組 9">
            <a:extLst>
              <a:ext uri="{FF2B5EF4-FFF2-40B4-BE49-F238E27FC236}">
                <a16:creationId xmlns:a16="http://schemas.microsoft.com/office/drawing/2014/main" id="{46A8B775-8686-A2DF-AB16-E516988FEA9C}"/>
              </a:ext>
            </a:extLst>
          </p:cNvPr>
          <p:cNvGrpSpPr/>
          <p:nvPr/>
        </p:nvGrpSpPr>
        <p:grpSpPr>
          <a:xfrm>
            <a:off x="837923" y="4156989"/>
            <a:ext cx="11110237" cy="1378761"/>
            <a:chOff x="837923" y="5326839"/>
            <a:chExt cx="11110237" cy="1378761"/>
          </a:xfrm>
        </p:grpSpPr>
        <p:sp>
          <p:nvSpPr>
            <p:cNvPr id="11" name="矩形 10">
              <a:extLst>
                <a:ext uri="{FF2B5EF4-FFF2-40B4-BE49-F238E27FC236}">
                  <a16:creationId xmlns:a16="http://schemas.microsoft.com/office/drawing/2014/main" id="{9AF4E8AE-6EB0-F776-3D0F-25E29FABE752}"/>
                </a:ext>
              </a:extLst>
            </p:cNvPr>
            <p:cNvSpPr/>
            <p:nvPr/>
          </p:nvSpPr>
          <p:spPr>
            <a:xfrm>
              <a:off x="837923" y="5681787"/>
              <a:ext cx="10972799" cy="1023813"/>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2" name="群組 11">
              <a:extLst>
                <a:ext uri="{FF2B5EF4-FFF2-40B4-BE49-F238E27FC236}">
                  <a16:creationId xmlns:a16="http://schemas.microsoft.com/office/drawing/2014/main" id="{01084E56-4225-E8CB-EA88-AA4EA0AB1AC5}"/>
                </a:ext>
              </a:extLst>
            </p:cNvPr>
            <p:cNvGrpSpPr/>
            <p:nvPr/>
          </p:nvGrpSpPr>
          <p:grpSpPr>
            <a:xfrm>
              <a:off x="1005840" y="5326839"/>
              <a:ext cx="1808480" cy="461665"/>
              <a:chOff x="4287520" y="2662788"/>
              <a:chExt cx="1808480" cy="461665"/>
            </a:xfrm>
          </p:grpSpPr>
          <p:sp>
            <p:nvSpPr>
              <p:cNvPr id="14" name="矩形: 圓角 13">
                <a:extLst>
                  <a:ext uri="{FF2B5EF4-FFF2-40B4-BE49-F238E27FC236}">
                    <a16:creationId xmlns:a16="http://schemas.microsoft.com/office/drawing/2014/main" id="{703AFC73-B819-9499-BBA8-87FA01D43556}"/>
                  </a:ext>
                </a:extLst>
              </p:cNvPr>
              <p:cNvSpPr/>
              <p:nvPr/>
            </p:nvSpPr>
            <p:spPr>
              <a:xfrm>
                <a:off x="4287520" y="2662788"/>
                <a:ext cx="1808480" cy="461665"/>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文字方塊 14">
                <a:extLst>
                  <a:ext uri="{FF2B5EF4-FFF2-40B4-BE49-F238E27FC236}">
                    <a16:creationId xmlns:a16="http://schemas.microsoft.com/office/drawing/2014/main" id="{C38F74C1-CFF9-5CD1-9737-026519EA78E5}"/>
                  </a:ext>
                </a:extLst>
              </p:cNvPr>
              <p:cNvSpPr txBox="1"/>
              <p:nvPr/>
            </p:nvSpPr>
            <p:spPr>
              <a:xfrm>
                <a:off x="4520151" y="2693565"/>
                <a:ext cx="1343219" cy="400110"/>
              </a:xfrm>
              <a:prstGeom prst="rect">
                <a:avLst/>
              </a:prstGeom>
              <a:noFill/>
              <a:ln>
                <a:solidFill>
                  <a:schemeClr val="accent3">
                    <a:lumMod val="75000"/>
                  </a:schemeClr>
                </a:solidFill>
              </a:ln>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教具運用</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3" name="文字方塊 12">
              <a:extLst>
                <a:ext uri="{FF2B5EF4-FFF2-40B4-BE49-F238E27FC236}">
                  <a16:creationId xmlns:a16="http://schemas.microsoft.com/office/drawing/2014/main" id="{BA09ACE5-A8CF-B03B-B42F-44FF0BE31FA5}"/>
                </a:ext>
              </a:extLst>
            </p:cNvPr>
            <p:cNvSpPr txBox="1"/>
            <p:nvPr/>
          </p:nvSpPr>
          <p:spPr>
            <a:xfrm>
              <a:off x="1288222" y="5885029"/>
              <a:ext cx="10659938" cy="7232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使用平板提供學生依動物特徵進行分類及記錄</a:t>
              </a:r>
              <a:endPar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spcAft>
                  <a:spcPts val="600"/>
                </a:spcAft>
                <a:buFont typeface="Arial" panose="020B0604020202020204" pitchFamily="34" charset="0"/>
                <a:buChar char="•"/>
              </a:pP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動物模型與圖片組：提供實體或圖像刺激，強化觀察與討論。</a:t>
              </a:r>
            </a:p>
          </p:txBody>
        </p:sp>
      </p:grpSp>
      <p:sp>
        <p:nvSpPr>
          <p:cNvPr id="16" name="投影片編號版面配置區 1">
            <a:extLst>
              <a:ext uri="{FF2B5EF4-FFF2-40B4-BE49-F238E27FC236}">
                <a16:creationId xmlns:a16="http://schemas.microsoft.com/office/drawing/2014/main" id="{BE3331AB-E98D-4651-1F32-EFB034678E4C}"/>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12</a:t>
            </a:fld>
            <a:endParaRPr lang="zh-TW" altLang="en-US" dirty="0"/>
          </a:p>
        </p:txBody>
      </p:sp>
      <p:graphicFrame>
        <p:nvGraphicFramePr>
          <p:cNvPr id="17" name="表格 16">
            <a:extLst>
              <a:ext uri="{FF2B5EF4-FFF2-40B4-BE49-F238E27FC236}">
                <a16:creationId xmlns:a16="http://schemas.microsoft.com/office/drawing/2014/main" id="{FF80BBC4-3413-A238-CB2F-7334BD35678D}"/>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66698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8338A-3D99-1713-7C0F-6C6694D53A8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43E6D94-9E9F-B008-4CC1-D1DEB40C2E1E}"/>
              </a:ext>
            </a:extLst>
          </p:cNvPr>
          <p:cNvSpPr txBox="1">
            <a:spLocks/>
          </p:cNvSpPr>
          <p:nvPr/>
        </p:nvSpPr>
        <p:spPr>
          <a:xfrm>
            <a:off x="609600" y="631365"/>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肆、 語言策略與教具</a:t>
            </a:r>
          </a:p>
        </p:txBody>
      </p:sp>
      <p:sp>
        <p:nvSpPr>
          <p:cNvPr id="3" name="文字方塊 2">
            <a:extLst>
              <a:ext uri="{FF2B5EF4-FFF2-40B4-BE49-F238E27FC236}">
                <a16:creationId xmlns:a16="http://schemas.microsoft.com/office/drawing/2014/main" id="{AF002DA7-0CC0-00A5-3AD5-E39ADB0DA9E7}"/>
              </a:ext>
            </a:extLst>
          </p:cNvPr>
          <p:cNvSpPr txBox="1"/>
          <p:nvPr/>
        </p:nvSpPr>
        <p:spPr>
          <a:xfrm>
            <a:off x="770063" y="1774063"/>
            <a:ext cx="6096000" cy="461665"/>
          </a:xfrm>
          <a:prstGeom prst="rect">
            <a:avLst/>
          </a:prstGeom>
          <a:noFill/>
        </p:spPr>
        <p:txBody>
          <a:bodyPr wrap="square">
            <a:spAutoFit/>
          </a:bodyPr>
          <a:lstStyle/>
          <a:p>
            <a:pPr algn="l"/>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Explain(</a:t>
            </a:r>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解釋階段</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grpSp>
        <p:nvGrpSpPr>
          <p:cNvPr id="4" name="群組 3">
            <a:extLst>
              <a:ext uri="{FF2B5EF4-FFF2-40B4-BE49-F238E27FC236}">
                <a16:creationId xmlns:a16="http://schemas.microsoft.com/office/drawing/2014/main" id="{8F0882FA-10F7-E786-90FC-8725ABF95AD0}"/>
              </a:ext>
            </a:extLst>
          </p:cNvPr>
          <p:cNvGrpSpPr/>
          <p:nvPr/>
        </p:nvGrpSpPr>
        <p:grpSpPr>
          <a:xfrm>
            <a:off x="837923" y="2457340"/>
            <a:ext cx="10972799" cy="1802391"/>
            <a:chOff x="837923" y="3003079"/>
            <a:chExt cx="10972799" cy="1802391"/>
          </a:xfrm>
        </p:grpSpPr>
        <p:sp>
          <p:nvSpPr>
            <p:cNvPr id="5" name="矩形 4">
              <a:extLst>
                <a:ext uri="{FF2B5EF4-FFF2-40B4-BE49-F238E27FC236}">
                  <a16:creationId xmlns:a16="http://schemas.microsoft.com/office/drawing/2014/main" id="{3EA2EF76-1E91-07A3-7856-959C8084FE70}"/>
                </a:ext>
              </a:extLst>
            </p:cNvPr>
            <p:cNvSpPr/>
            <p:nvPr/>
          </p:nvSpPr>
          <p:spPr>
            <a:xfrm>
              <a:off x="837923" y="3358027"/>
              <a:ext cx="10972799" cy="1447443"/>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44FEAD67-9F13-AB43-BE48-88B0D21E1858}"/>
                </a:ext>
              </a:extLst>
            </p:cNvPr>
            <p:cNvSpPr txBox="1"/>
            <p:nvPr/>
          </p:nvSpPr>
          <p:spPr>
            <a:xfrm>
              <a:off x="1288222" y="3470559"/>
              <a:ext cx="10522500" cy="1277273"/>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學生依據觀察結果進行小組歸納與說明，老師協助學生建立成二分的分類標準，並嘗試以英文完整陳述分類依據。</a:t>
              </a:r>
              <a:endPar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教師引導學生使用科學句型結構</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(If…then…,either…or…) </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，協助他們進行推理與論證。教師在黑板上示範句型重組與擴展，幫助學生進行語言輸出練習。</a:t>
              </a:r>
            </a:p>
          </p:txBody>
        </p:sp>
        <p:grpSp>
          <p:nvGrpSpPr>
            <p:cNvPr id="7" name="群組 6">
              <a:extLst>
                <a:ext uri="{FF2B5EF4-FFF2-40B4-BE49-F238E27FC236}">
                  <a16:creationId xmlns:a16="http://schemas.microsoft.com/office/drawing/2014/main" id="{E6C79DE5-9CA1-085C-0831-C12026A95F3D}"/>
                </a:ext>
              </a:extLst>
            </p:cNvPr>
            <p:cNvGrpSpPr/>
            <p:nvPr/>
          </p:nvGrpSpPr>
          <p:grpSpPr>
            <a:xfrm>
              <a:off x="1005840" y="3003079"/>
              <a:ext cx="1808480" cy="461665"/>
              <a:chOff x="4287520" y="2662788"/>
              <a:chExt cx="1808480" cy="461665"/>
            </a:xfrm>
          </p:grpSpPr>
          <p:sp>
            <p:nvSpPr>
              <p:cNvPr id="8" name="矩形: 圓角 7">
                <a:extLst>
                  <a:ext uri="{FF2B5EF4-FFF2-40B4-BE49-F238E27FC236}">
                    <a16:creationId xmlns:a16="http://schemas.microsoft.com/office/drawing/2014/main" id="{535D5A61-E059-5EF5-43AF-B3BF3619F658}"/>
                  </a:ext>
                </a:extLst>
              </p:cNvPr>
              <p:cNvSpPr/>
              <p:nvPr/>
            </p:nvSpPr>
            <p:spPr>
              <a:xfrm>
                <a:off x="4287520" y="2662788"/>
                <a:ext cx="1808480" cy="461665"/>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D5FCD5A8-E4C5-DFF8-6A94-3288AE447A24}"/>
                  </a:ext>
                </a:extLst>
              </p:cNvPr>
              <p:cNvSpPr txBox="1"/>
              <p:nvPr/>
            </p:nvSpPr>
            <p:spPr>
              <a:xfrm>
                <a:off x="4520151" y="2693565"/>
                <a:ext cx="1343219" cy="400110"/>
              </a:xfrm>
              <a:prstGeom prst="rect">
                <a:avLst/>
              </a:prstGeom>
              <a:noFill/>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語言策略</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grpSp>
        <p:nvGrpSpPr>
          <p:cNvPr id="10" name="群組 9">
            <a:extLst>
              <a:ext uri="{FF2B5EF4-FFF2-40B4-BE49-F238E27FC236}">
                <a16:creationId xmlns:a16="http://schemas.microsoft.com/office/drawing/2014/main" id="{94B6870C-9347-A020-03A0-C9DA7381C3A4}"/>
              </a:ext>
            </a:extLst>
          </p:cNvPr>
          <p:cNvGrpSpPr/>
          <p:nvPr/>
        </p:nvGrpSpPr>
        <p:grpSpPr>
          <a:xfrm>
            <a:off x="837923" y="4588060"/>
            <a:ext cx="11110237" cy="1033321"/>
            <a:chOff x="837923" y="5326839"/>
            <a:chExt cx="11110237" cy="1033321"/>
          </a:xfrm>
        </p:grpSpPr>
        <p:sp>
          <p:nvSpPr>
            <p:cNvPr id="11" name="矩形 10">
              <a:extLst>
                <a:ext uri="{FF2B5EF4-FFF2-40B4-BE49-F238E27FC236}">
                  <a16:creationId xmlns:a16="http://schemas.microsoft.com/office/drawing/2014/main" id="{E5FA19B5-88C8-0D1D-61C1-05C60457FFB1}"/>
                </a:ext>
              </a:extLst>
            </p:cNvPr>
            <p:cNvSpPr/>
            <p:nvPr/>
          </p:nvSpPr>
          <p:spPr>
            <a:xfrm>
              <a:off x="837923" y="5681787"/>
              <a:ext cx="10972799" cy="678373"/>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2" name="群組 11">
              <a:extLst>
                <a:ext uri="{FF2B5EF4-FFF2-40B4-BE49-F238E27FC236}">
                  <a16:creationId xmlns:a16="http://schemas.microsoft.com/office/drawing/2014/main" id="{BCDC30A4-0285-B3DA-4026-C130A5F9538C}"/>
                </a:ext>
              </a:extLst>
            </p:cNvPr>
            <p:cNvGrpSpPr/>
            <p:nvPr/>
          </p:nvGrpSpPr>
          <p:grpSpPr>
            <a:xfrm>
              <a:off x="1005840" y="5326839"/>
              <a:ext cx="1808480" cy="461665"/>
              <a:chOff x="4287520" y="2662788"/>
              <a:chExt cx="1808480" cy="461665"/>
            </a:xfrm>
          </p:grpSpPr>
          <p:sp>
            <p:nvSpPr>
              <p:cNvPr id="14" name="矩形: 圓角 13">
                <a:extLst>
                  <a:ext uri="{FF2B5EF4-FFF2-40B4-BE49-F238E27FC236}">
                    <a16:creationId xmlns:a16="http://schemas.microsoft.com/office/drawing/2014/main" id="{ED214E4D-DAB6-1D68-48A0-B3F8ABCC5094}"/>
                  </a:ext>
                </a:extLst>
              </p:cNvPr>
              <p:cNvSpPr/>
              <p:nvPr/>
            </p:nvSpPr>
            <p:spPr>
              <a:xfrm>
                <a:off x="4287520" y="2662788"/>
                <a:ext cx="1808480" cy="461665"/>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文字方塊 14">
                <a:extLst>
                  <a:ext uri="{FF2B5EF4-FFF2-40B4-BE49-F238E27FC236}">
                    <a16:creationId xmlns:a16="http://schemas.microsoft.com/office/drawing/2014/main" id="{D3561388-0B7A-EE50-87EF-61CDBD37FEB5}"/>
                  </a:ext>
                </a:extLst>
              </p:cNvPr>
              <p:cNvSpPr txBox="1"/>
              <p:nvPr/>
            </p:nvSpPr>
            <p:spPr>
              <a:xfrm>
                <a:off x="4520151" y="2693565"/>
                <a:ext cx="1343219" cy="400110"/>
              </a:xfrm>
              <a:prstGeom prst="rect">
                <a:avLst/>
              </a:prstGeom>
              <a:noFill/>
              <a:ln>
                <a:solidFill>
                  <a:schemeClr val="accent3">
                    <a:lumMod val="75000"/>
                  </a:schemeClr>
                </a:solidFill>
              </a:ln>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教具運用</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3" name="文字方塊 12">
              <a:extLst>
                <a:ext uri="{FF2B5EF4-FFF2-40B4-BE49-F238E27FC236}">
                  <a16:creationId xmlns:a16="http://schemas.microsoft.com/office/drawing/2014/main" id="{5AE98EE4-83FE-CF5F-0D4F-D6651F9F83EB}"/>
                </a:ext>
              </a:extLst>
            </p:cNvPr>
            <p:cNvSpPr txBox="1"/>
            <p:nvPr/>
          </p:nvSpPr>
          <p:spPr>
            <a:xfrm>
              <a:off x="1288222" y="5885029"/>
              <a:ext cx="10659938" cy="369332"/>
            </a:xfrm>
            <a:prstGeom prst="rect">
              <a:avLst/>
            </a:prstGeom>
            <a:noFill/>
          </p:spPr>
          <p:txBody>
            <a:bodyPr wrap="square">
              <a:spAutoFit/>
            </a:bodyPr>
            <a:lstStyle/>
            <a:p>
              <a:pPr marL="285750" indent="-285750">
                <a:spcAft>
                  <a:spcPts val="600"/>
                </a:spcAft>
                <a:buFont typeface="Arial" panose="020B0604020202020204" pitchFamily="34" charset="0"/>
                <a:buChar char="•"/>
              </a:pP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使用</a:t>
              </a:r>
              <a:r>
                <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PPT </a:t>
              </a: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提示句型結構，使用模型或圖片強化觀察與討論分類規則。</a:t>
              </a:r>
            </a:p>
          </p:txBody>
        </p:sp>
      </p:grpSp>
      <p:sp>
        <p:nvSpPr>
          <p:cNvPr id="16" name="投影片編號版面配置區 1">
            <a:extLst>
              <a:ext uri="{FF2B5EF4-FFF2-40B4-BE49-F238E27FC236}">
                <a16:creationId xmlns:a16="http://schemas.microsoft.com/office/drawing/2014/main" id="{C3C6D6BD-91F4-4372-0E3D-848F8FE368E6}"/>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13</a:t>
            </a:fld>
            <a:endParaRPr lang="zh-TW" altLang="en-US" dirty="0"/>
          </a:p>
        </p:txBody>
      </p:sp>
      <p:graphicFrame>
        <p:nvGraphicFramePr>
          <p:cNvPr id="17" name="表格 16">
            <a:extLst>
              <a:ext uri="{FF2B5EF4-FFF2-40B4-BE49-F238E27FC236}">
                <a16:creationId xmlns:a16="http://schemas.microsoft.com/office/drawing/2014/main" id="{41811983-5DC4-DBE0-221E-B7D7E84E4A7C}"/>
              </a:ext>
            </a:extLst>
          </p:cNvPr>
          <p:cNvGraphicFramePr>
            <a:graphicFrameLocks noGrp="1"/>
          </p:cNvGraphicFramePr>
          <p:nvPr>
            <p:extLst>
              <p:ext uri="{D42A27DB-BD31-4B8C-83A1-F6EECF244321}">
                <p14:modId xmlns:p14="http://schemas.microsoft.com/office/powerpoint/2010/main" val="3373257128"/>
              </p:ext>
            </p:extLst>
          </p:nvPr>
        </p:nvGraphicFramePr>
        <p:xfrm>
          <a:off x="-547914" y="10886"/>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4789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22D4-4747-2ECE-04A2-CCB084E2192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F83C398-6969-7B3F-A164-8187AE8A3D36}"/>
              </a:ext>
            </a:extLst>
          </p:cNvPr>
          <p:cNvSpPr txBox="1">
            <a:spLocks/>
          </p:cNvSpPr>
          <p:nvPr/>
        </p:nvSpPr>
        <p:spPr>
          <a:xfrm>
            <a:off x="609600" y="576938"/>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肆、 語言策略與教具</a:t>
            </a:r>
          </a:p>
        </p:txBody>
      </p:sp>
      <p:sp>
        <p:nvSpPr>
          <p:cNvPr id="3" name="文字方塊 2">
            <a:extLst>
              <a:ext uri="{FF2B5EF4-FFF2-40B4-BE49-F238E27FC236}">
                <a16:creationId xmlns:a16="http://schemas.microsoft.com/office/drawing/2014/main" id="{56832C77-0176-4AF9-385D-6605BCB72022}"/>
              </a:ext>
            </a:extLst>
          </p:cNvPr>
          <p:cNvSpPr txBox="1"/>
          <p:nvPr/>
        </p:nvSpPr>
        <p:spPr>
          <a:xfrm>
            <a:off x="770063" y="1719636"/>
            <a:ext cx="6096000" cy="461665"/>
          </a:xfrm>
          <a:prstGeom prst="rect">
            <a:avLst/>
          </a:prstGeom>
          <a:noFill/>
        </p:spPr>
        <p:txBody>
          <a:bodyPr wrap="square">
            <a:spAutoFit/>
          </a:bodyPr>
          <a:lstStyle/>
          <a:p>
            <a:pPr algn="l"/>
            <a:r>
              <a:rPr lang="zh-TW" altLang="en-US" sz="2400" b="1"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四</a:t>
            </a:r>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Elaborate(</a:t>
            </a:r>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精緻化階段</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grpSp>
        <p:nvGrpSpPr>
          <p:cNvPr id="4" name="群組 3">
            <a:extLst>
              <a:ext uri="{FF2B5EF4-FFF2-40B4-BE49-F238E27FC236}">
                <a16:creationId xmlns:a16="http://schemas.microsoft.com/office/drawing/2014/main" id="{B9AEC84E-5D92-5922-CE77-285F68A88393}"/>
              </a:ext>
            </a:extLst>
          </p:cNvPr>
          <p:cNvGrpSpPr/>
          <p:nvPr/>
        </p:nvGrpSpPr>
        <p:grpSpPr>
          <a:xfrm>
            <a:off x="837923" y="2402913"/>
            <a:ext cx="10972799" cy="2178338"/>
            <a:chOff x="837923" y="3003079"/>
            <a:chExt cx="10972799" cy="2178338"/>
          </a:xfrm>
        </p:grpSpPr>
        <p:sp>
          <p:nvSpPr>
            <p:cNvPr id="5" name="矩形 4">
              <a:extLst>
                <a:ext uri="{FF2B5EF4-FFF2-40B4-BE49-F238E27FC236}">
                  <a16:creationId xmlns:a16="http://schemas.microsoft.com/office/drawing/2014/main" id="{65BB4D12-FBD3-75F4-165C-6AF2BDD832BC}"/>
                </a:ext>
              </a:extLst>
            </p:cNvPr>
            <p:cNvSpPr/>
            <p:nvPr/>
          </p:nvSpPr>
          <p:spPr>
            <a:xfrm>
              <a:off x="837923" y="3358027"/>
              <a:ext cx="10972799" cy="1823390"/>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F8342A67-B5FC-F31E-B86D-3F926B256BEB}"/>
                </a:ext>
              </a:extLst>
            </p:cNvPr>
            <p:cNvSpPr txBox="1"/>
            <p:nvPr/>
          </p:nvSpPr>
          <p:spPr>
            <a:xfrm>
              <a:off x="1288222" y="3470559"/>
              <a:ext cx="10522500" cy="1631216"/>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學生進一步運用</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dichotomous key(</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二分法</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進行分類練習，嘗試以英語撰寫或口述判斷依據。</a:t>
              </a:r>
              <a:endPar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教師提供二分法系統</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分類樹狀圖式</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 讓學生了解分類系統結構及特性，並提供「錯誤示例」與「對比示例」讓學生參考。</a:t>
              </a:r>
              <a:endPar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教師鼓勵學生運用前一階段學到的句型，擴展應用於新情境中，例如比較兩種不同動物或說明歸類理由。</a:t>
              </a:r>
            </a:p>
          </p:txBody>
        </p:sp>
        <p:grpSp>
          <p:nvGrpSpPr>
            <p:cNvPr id="7" name="群組 6">
              <a:extLst>
                <a:ext uri="{FF2B5EF4-FFF2-40B4-BE49-F238E27FC236}">
                  <a16:creationId xmlns:a16="http://schemas.microsoft.com/office/drawing/2014/main" id="{C3E03B69-FB2E-FC82-A9CB-61ABC9D8CE66}"/>
                </a:ext>
              </a:extLst>
            </p:cNvPr>
            <p:cNvGrpSpPr/>
            <p:nvPr/>
          </p:nvGrpSpPr>
          <p:grpSpPr>
            <a:xfrm>
              <a:off x="1005840" y="3003079"/>
              <a:ext cx="1808480" cy="461665"/>
              <a:chOff x="4287520" y="2662788"/>
              <a:chExt cx="1808480" cy="461665"/>
            </a:xfrm>
          </p:grpSpPr>
          <p:sp>
            <p:nvSpPr>
              <p:cNvPr id="8" name="矩形: 圓角 7">
                <a:extLst>
                  <a:ext uri="{FF2B5EF4-FFF2-40B4-BE49-F238E27FC236}">
                    <a16:creationId xmlns:a16="http://schemas.microsoft.com/office/drawing/2014/main" id="{243C867F-4E0B-C75C-93DD-52498BE9B312}"/>
                  </a:ext>
                </a:extLst>
              </p:cNvPr>
              <p:cNvSpPr/>
              <p:nvPr/>
            </p:nvSpPr>
            <p:spPr>
              <a:xfrm>
                <a:off x="4287520" y="2662788"/>
                <a:ext cx="1808480" cy="461665"/>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F664A3F1-77CC-2DF4-1C49-C5E522D6D600}"/>
                  </a:ext>
                </a:extLst>
              </p:cNvPr>
              <p:cNvSpPr txBox="1"/>
              <p:nvPr/>
            </p:nvSpPr>
            <p:spPr>
              <a:xfrm>
                <a:off x="4520151" y="2693565"/>
                <a:ext cx="1343219" cy="400110"/>
              </a:xfrm>
              <a:prstGeom prst="rect">
                <a:avLst/>
              </a:prstGeom>
              <a:noFill/>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語言策略</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grpSp>
        <p:nvGrpSpPr>
          <p:cNvPr id="10" name="群組 9">
            <a:extLst>
              <a:ext uri="{FF2B5EF4-FFF2-40B4-BE49-F238E27FC236}">
                <a16:creationId xmlns:a16="http://schemas.microsoft.com/office/drawing/2014/main" id="{687CDEEF-692E-B199-61E7-BF423E4873AB}"/>
              </a:ext>
            </a:extLst>
          </p:cNvPr>
          <p:cNvGrpSpPr/>
          <p:nvPr/>
        </p:nvGrpSpPr>
        <p:grpSpPr>
          <a:xfrm>
            <a:off x="837923" y="4696193"/>
            <a:ext cx="11110237" cy="1029999"/>
            <a:chOff x="837923" y="5326839"/>
            <a:chExt cx="11110237" cy="1029999"/>
          </a:xfrm>
        </p:grpSpPr>
        <p:sp>
          <p:nvSpPr>
            <p:cNvPr id="11" name="矩形 10">
              <a:extLst>
                <a:ext uri="{FF2B5EF4-FFF2-40B4-BE49-F238E27FC236}">
                  <a16:creationId xmlns:a16="http://schemas.microsoft.com/office/drawing/2014/main" id="{B8C2657E-FE5E-22FD-E2CA-2CA7AC6AE629}"/>
                </a:ext>
              </a:extLst>
            </p:cNvPr>
            <p:cNvSpPr/>
            <p:nvPr/>
          </p:nvSpPr>
          <p:spPr>
            <a:xfrm>
              <a:off x="837923" y="5681787"/>
              <a:ext cx="10972799" cy="675051"/>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2" name="群組 11">
              <a:extLst>
                <a:ext uri="{FF2B5EF4-FFF2-40B4-BE49-F238E27FC236}">
                  <a16:creationId xmlns:a16="http://schemas.microsoft.com/office/drawing/2014/main" id="{6C85B541-A476-FDEA-550D-97F7FBE59371}"/>
                </a:ext>
              </a:extLst>
            </p:cNvPr>
            <p:cNvGrpSpPr/>
            <p:nvPr/>
          </p:nvGrpSpPr>
          <p:grpSpPr>
            <a:xfrm>
              <a:off x="1005840" y="5326839"/>
              <a:ext cx="1808480" cy="461665"/>
              <a:chOff x="4287520" y="2662788"/>
              <a:chExt cx="1808480" cy="461665"/>
            </a:xfrm>
          </p:grpSpPr>
          <p:sp>
            <p:nvSpPr>
              <p:cNvPr id="14" name="矩形: 圓角 13">
                <a:extLst>
                  <a:ext uri="{FF2B5EF4-FFF2-40B4-BE49-F238E27FC236}">
                    <a16:creationId xmlns:a16="http://schemas.microsoft.com/office/drawing/2014/main" id="{C5343556-7DE3-171D-0882-9F0EEA22E049}"/>
                  </a:ext>
                </a:extLst>
              </p:cNvPr>
              <p:cNvSpPr/>
              <p:nvPr/>
            </p:nvSpPr>
            <p:spPr>
              <a:xfrm>
                <a:off x="4287520" y="2662788"/>
                <a:ext cx="1808480" cy="461665"/>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文字方塊 14">
                <a:extLst>
                  <a:ext uri="{FF2B5EF4-FFF2-40B4-BE49-F238E27FC236}">
                    <a16:creationId xmlns:a16="http://schemas.microsoft.com/office/drawing/2014/main" id="{6A74D412-3A34-BFE2-64E9-9281FC3A7D07}"/>
                  </a:ext>
                </a:extLst>
              </p:cNvPr>
              <p:cNvSpPr txBox="1"/>
              <p:nvPr/>
            </p:nvSpPr>
            <p:spPr>
              <a:xfrm>
                <a:off x="4520151" y="2693565"/>
                <a:ext cx="1343219" cy="400110"/>
              </a:xfrm>
              <a:prstGeom prst="rect">
                <a:avLst/>
              </a:prstGeom>
              <a:noFill/>
              <a:ln>
                <a:solidFill>
                  <a:schemeClr val="accent3">
                    <a:lumMod val="75000"/>
                  </a:schemeClr>
                </a:solidFill>
              </a:ln>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教具運用</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3" name="文字方塊 12">
              <a:extLst>
                <a:ext uri="{FF2B5EF4-FFF2-40B4-BE49-F238E27FC236}">
                  <a16:creationId xmlns:a16="http://schemas.microsoft.com/office/drawing/2014/main" id="{7F22C341-DCC3-CAD3-241C-BD2CAF7C4375}"/>
                </a:ext>
              </a:extLst>
            </p:cNvPr>
            <p:cNvSpPr txBox="1"/>
            <p:nvPr/>
          </p:nvSpPr>
          <p:spPr>
            <a:xfrm>
              <a:off x="1288222" y="5885029"/>
              <a:ext cx="10659938" cy="369332"/>
            </a:xfrm>
            <a:prstGeom prst="rect">
              <a:avLst/>
            </a:prstGeom>
            <a:noFill/>
          </p:spPr>
          <p:txBody>
            <a:bodyPr wrap="square">
              <a:spAutoFit/>
            </a:bodyPr>
            <a:lstStyle/>
            <a:p>
              <a:pPr marL="285750" indent="-285750">
                <a:spcAft>
                  <a:spcPts val="600"/>
                </a:spcAft>
                <a:buFont typeface="Arial" panose="020B0604020202020204" pitchFamily="34" charset="0"/>
                <a:buChar char="•"/>
              </a:pP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二分法系統</a:t>
              </a:r>
              <a:r>
                <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分類樹狀圖式</a:t>
              </a:r>
              <a:r>
                <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：協助學生建構推理。</a:t>
              </a:r>
            </a:p>
          </p:txBody>
        </p:sp>
      </p:grpSp>
      <p:sp>
        <p:nvSpPr>
          <p:cNvPr id="16" name="投影片編號版面配置區 1">
            <a:extLst>
              <a:ext uri="{FF2B5EF4-FFF2-40B4-BE49-F238E27FC236}">
                <a16:creationId xmlns:a16="http://schemas.microsoft.com/office/drawing/2014/main" id="{49609899-51D4-9B7F-D01C-57798BB6C93E}"/>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14</a:t>
            </a:fld>
            <a:endParaRPr lang="zh-TW" altLang="en-US" dirty="0"/>
          </a:p>
        </p:txBody>
      </p:sp>
      <p:graphicFrame>
        <p:nvGraphicFramePr>
          <p:cNvPr id="17" name="表格 16">
            <a:extLst>
              <a:ext uri="{FF2B5EF4-FFF2-40B4-BE49-F238E27FC236}">
                <a16:creationId xmlns:a16="http://schemas.microsoft.com/office/drawing/2014/main" id="{8657066E-5CA7-59A2-8915-371A3D1F0D54}"/>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304024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3EC08-584C-1900-10A7-0CA4F6A483F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60A1C00-8E91-4DD0-F322-7C7D4FA9BE45}"/>
              </a:ext>
            </a:extLst>
          </p:cNvPr>
          <p:cNvSpPr txBox="1">
            <a:spLocks/>
          </p:cNvSpPr>
          <p:nvPr/>
        </p:nvSpPr>
        <p:spPr>
          <a:xfrm>
            <a:off x="609600" y="587825"/>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肆、 語言策略與教具</a:t>
            </a:r>
          </a:p>
        </p:txBody>
      </p:sp>
      <p:sp>
        <p:nvSpPr>
          <p:cNvPr id="3" name="文字方塊 2">
            <a:extLst>
              <a:ext uri="{FF2B5EF4-FFF2-40B4-BE49-F238E27FC236}">
                <a16:creationId xmlns:a16="http://schemas.microsoft.com/office/drawing/2014/main" id="{B0681759-566E-B9BA-4610-1979CBCC41EF}"/>
              </a:ext>
            </a:extLst>
          </p:cNvPr>
          <p:cNvSpPr txBox="1"/>
          <p:nvPr/>
        </p:nvSpPr>
        <p:spPr>
          <a:xfrm>
            <a:off x="770063" y="1730523"/>
            <a:ext cx="6096000" cy="461665"/>
          </a:xfrm>
          <a:prstGeom prst="rect">
            <a:avLst/>
          </a:prstGeom>
          <a:noFill/>
        </p:spPr>
        <p:txBody>
          <a:bodyPr wrap="square">
            <a:spAutoFit/>
          </a:bodyPr>
          <a:lstStyle/>
          <a:p>
            <a:pPr algn="l"/>
            <a:r>
              <a:rPr lang="zh-TW" altLang="en-US" sz="2400" b="1"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五</a:t>
            </a:r>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Evaluate(</a:t>
            </a:r>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評量階段</a:t>
            </a:r>
            <a:r>
              <a:rPr lang="en-US" altLang="zh-TW"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grpSp>
        <p:nvGrpSpPr>
          <p:cNvPr id="4" name="群組 3">
            <a:extLst>
              <a:ext uri="{FF2B5EF4-FFF2-40B4-BE49-F238E27FC236}">
                <a16:creationId xmlns:a16="http://schemas.microsoft.com/office/drawing/2014/main" id="{5007E5B6-B7D7-772E-7548-A3A599B1A1BC}"/>
              </a:ext>
            </a:extLst>
          </p:cNvPr>
          <p:cNvGrpSpPr/>
          <p:nvPr/>
        </p:nvGrpSpPr>
        <p:grpSpPr>
          <a:xfrm>
            <a:off x="837923" y="2413800"/>
            <a:ext cx="10972799" cy="2375695"/>
            <a:chOff x="837923" y="3003079"/>
            <a:chExt cx="10972799" cy="2375695"/>
          </a:xfrm>
        </p:grpSpPr>
        <p:sp>
          <p:nvSpPr>
            <p:cNvPr id="5" name="矩形 4">
              <a:extLst>
                <a:ext uri="{FF2B5EF4-FFF2-40B4-BE49-F238E27FC236}">
                  <a16:creationId xmlns:a16="http://schemas.microsoft.com/office/drawing/2014/main" id="{C2903BBB-BF1E-FC2F-5AE9-7A222C924B69}"/>
                </a:ext>
              </a:extLst>
            </p:cNvPr>
            <p:cNvSpPr/>
            <p:nvPr/>
          </p:nvSpPr>
          <p:spPr>
            <a:xfrm>
              <a:off x="837923" y="3358027"/>
              <a:ext cx="10972799" cy="2020747"/>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57FFF06E-0F5C-FD8F-0DB5-CB70CE15E6EF}"/>
                </a:ext>
              </a:extLst>
            </p:cNvPr>
            <p:cNvSpPr txBox="1"/>
            <p:nvPr/>
          </p:nvSpPr>
          <p:spPr>
            <a:xfrm>
              <a:off x="1288222" y="3470559"/>
              <a:ext cx="10522500" cy="1908215"/>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教師引導學生回顧學習過程，並以簡易英文撰寫反思句。提供句型卡片協助學生以正向語言表達學習心得或困難。此階段同時進行語言與概念的雙重評量，檢核學生是否能以英語清楚表達分類原理。</a:t>
              </a:r>
              <a:endPar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本單元的語言策略與教具設計，貫徹</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理念中「內容、溝通、認知、文化」</a:t>
              </a:r>
              <a:r>
                <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(4Cs Framework)</a:t>
              </a: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的精神，透過鷹架式語言支持與多模態教具，協助學生在真實情境中使用英語進行科學探究。</a:t>
              </a:r>
              <a:endParaRPr lang="en-US" altLang="zh-TW"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spcAft>
                  <a:spcPts val="600"/>
                </a:spcAft>
                <a:buFont typeface="Arial" panose="020B0604020202020204" pitchFamily="34" charset="0"/>
                <a:buChar char="•"/>
              </a:pPr>
              <a:r>
                <a:rPr lang="zh-TW" altLang="en-US" sz="1800" b="0" i="0" u="none" strike="noStrike" baseline="0"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從觀課與學生學習單分析可見，學生能逐漸熟悉科學句型與關鍵詞彙，並在小組合作中提升溝通與表達信心。</a:t>
              </a:r>
            </a:p>
          </p:txBody>
        </p:sp>
        <p:grpSp>
          <p:nvGrpSpPr>
            <p:cNvPr id="7" name="群組 6">
              <a:extLst>
                <a:ext uri="{FF2B5EF4-FFF2-40B4-BE49-F238E27FC236}">
                  <a16:creationId xmlns:a16="http://schemas.microsoft.com/office/drawing/2014/main" id="{B507E229-B5C1-6ACD-571A-A65973EFCB6A}"/>
                </a:ext>
              </a:extLst>
            </p:cNvPr>
            <p:cNvGrpSpPr/>
            <p:nvPr/>
          </p:nvGrpSpPr>
          <p:grpSpPr>
            <a:xfrm>
              <a:off x="1005840" y="3003079"/>
              <a:ext cx="1808480" cy="461665"/>
              <a:chOff x="4287520" y="2662788"/>
              <a:chExt cx="1808480" cy="461665"/>
            </a:xfrm>
          </p:grpSpPr>
          <p:sp>
            <p:nvSpPr>
              <p:cNvPr id="8" name="矩形: 圓角 7">
                <a:extLst>
                  <a:ext uri="{FF2B5EF4-FFF2-40B4-BE49-F238E27FC236}">
                    <a16:creationId xmlns:a16="http://schemas.microsoft.com/office/drawing/2014/main" id="{B6C9B9D1-0BD0-2355-AB83-02835AE4E79B}"/>
                  </a:ext>
                </a:extLst>
              </p:cNvPr>
              <p:cNvSpPr/>
              <p:nvPr/>
            </p:nvSpPr>
            <p:spPr>
              <a:xfrm>
                <a:off x="4287520" y="2662788"/>
                <a:ext cx="1808480" cy="461665"/>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F611AD3C-78C5-4645-77BE-EBBEE85727EB}"/>
                  </a:ext>
                </a:extLst>
              </p:cNvPr>
              <p:cNvSpPr txBox="1"/>
              <p:nvPr/>
            </p:nvSpPr>
            <p:spPr>
              <a:xfrm>
                <a:off x="4520151" y="2693565"/>
                <a:ext cx="1343219" cy="400110"/>
              </a:xfrm>
              <a:prstGeom prst="rect">
                <a:avLst/>
              </a:prstGeom>
              <a:noFill/>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語言策略</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grpSp>
        <p:nvGrpSpPr>
          <p:cNvPr id="10" name="群組 9">
            <a:extLst>
              <a:ext uri="{FF2B5EF4-FFF2-40B4-BE49-F238E27FC236}">
                <a16:creationId xmlns:a16="http://schemas.microsoft.com/office/drawing/2014/main" id="{22BD8FA9-B200-114B-EA81-B97F2287E0B7}"/>
              </a:ext>
            </a:extLst>
          </p:cNvPr>
          <p:cNvGrpSpPr/>
          <p:nvPr/>
        </p:nvGrpSpPr>
        <p:grpSpPr>
          <a:xfrm>
            <a:off x="837923" y="5103320"/>
            <a:ext cx="11110237" cy="1120931"/>
            <a:chOff x="837923" y="5326839"/>
            <a:chExt cx="11110237" cy="1120931"/>
          </a:xfrm>
        </p:grpSpPr>
        <p:sp>
          <p:nvSpPr>
            <p:cNvPr id="11" name="矩形 10">
              <a:extLst>
                <a:ext uri="{FF2B5EF4-FFF2-40B4-BE49-F238E27FC236}">
                  <a16:creationId xmlns:a16="http://schemas.microsoft.com/office/drawing/2014/main" id="{55E0A73C-4DF3-606A-4915-76AA4E650B3D}"/>
                </a:ext>
              </a:extLst>
            </p:cNvPr>
            <p:cNvSpPr/>
            <p:nvPr/>
          </p:nvSpPr>
          <p:spPr>
            <a:xfrm>
              <a:off x="837923" y="5681788"/>
              <a:ext cx="10972799" cy="765982"/>
            </a:xfrm>
            <a:prstGeom prst="rect">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2" name="群組 11">
              <a:extLst>
                <a:ext uri="{FF2B5EF4-FFF2-40B4-BE49-F238E27FC236}">
                  <a16:creationId xmlns:a16="http://schemas.microsoft.com/office/drawing/2014/main" id="{93F77839-9129-616C-07B8-970464DE5677}"/>
                </a:ext>
              </a:extLst>
            </p:cNvPr>
            <p:cNvGrpSpPr/>
            <p:nvPr/>
          </p:nvGrpSpPr>
          <p:grpSpPr>
            <a:xfrm>
              <a:off x="1005840" y="5326839"/>
              <a:ext cx="1808480" cy="461665"/>
              <a:chOff x="4287520" y="2662788"/>
              <a:chExt cx="1808480" cy="461665"/>
            </a:xfrm>
          </p:grpSpPr>
          <p:sp>
            <p:nvSpPr>
              <p:cNvPr id="14" name="矩形: 圓角 13">
                <a:extLst>
                  <a:ext uri="{FF2B5EF4-FFF2-40B4-BE49-F238E27FC236}">
                    <a16:creationId xmlns:a16="http://schemas.microsoft.com/office/drawing/2014/main" id="{DCB12BCB-A812-4FBE-C16E-4F2007B32731}"/>
                  </a:ext>
                </a:extLst>
              </p:cNvPr>
              <p:cNvSpPr/>
              <p:nvPr/>
            </p:nvSpPr>
            <p:spPr>
              <a:xfrm>
                <a:off x="4287520" y="2662788"/>
                <a:ext cx="1808480" cy="461665"/>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文字方塊 14">
                <a:extLst>
                  <a:ext uri="{FF2B5EF4-FFF2-40B4-BE49-F238E27FC236}">
                    <a16:creationId xmlns:a16="http://schemas.microsoft.com/office/drawing/2014/main" id="{8EA2CCEC-5A62-FC34-7B27-B4E3203F1E3D}"/>
                  </a:ext>
                </a:extLst>
              </p:cNvPr>
              <p:cNvSpPr txBox="1"/>
              <p:nvPr/>
            </p:nvSpPr>
            <p:spPr>
              <a:xfrm>
                <a:off x="4520151" y="2693565"/>
                <a:ext cx="1343219" cy="400110"/>
              </a:xfrm>
              <a:prstGeom prst="rect">
                <a:avLst/>
              </a:prstGeom>
              <a:noFill/>
              <a:ln>
                <a:solidFill>
                  <a:schemeClr val="accent3">
                    <a:lumMod val="75000"/>
                  </a:schemeClr>
                </a:solidFill>
              </a:ln>
            </p:spPr>
            <p:txBody>
              <a:bodyPr wrap="square">
                <a:spAutoFit/>
              </a:bodyPr>
              <a:lstStyle/>
              <a:p>
                <a:pPr algn="ct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教具運用</a:t>
                </a:r>
                <a:endPar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3" name="文字方塊 12">
              <a:extLst>
                <a:ext uri="{FF2B5EF4-FFF2-40B4-BE49-F238E27FC236}">
                  <a16:creationId xmlns:a16="http://schemas.microsoft.com/office/drawing/2014/main" id="{863D9797-6CBA-1B03-904F-8B22586B2ECF}"/>
                </a:ext>
              </a:extLst>
            </p:cNvPr>
            <p:cNvSpPr txBox="1"/>
            <p:nvPr/>
          </p:nvSpPr>
          <p:spPr>
            <a:xfrm>
              <a:off x="1288222" y="5885029"/>
              <a:ext cx="10659938" cy="369332"/>
            </a:xfrm>
            <a:prstGeom prst="rect">
              <a:avLst/>
            </a:prstGeom>
            <a:noFill/>
          </p:spPr>
          <p:txBody>
            <a:bodyPr wrap="square">
              <a:spAutoFit/>
            </a:bodyPr>
            <a:lstStyle/>
            <a:p>
              <a:pPr marL="285750" indent="-285750">
                <a:spcAft>
                  <a:spcPts val="600"/>
                </a:spcAft>
                <a:buFont typeface="Arial" panose="020B0604020202020204" pitchFamily="34" charset="0"/>
                <a:buChar char="•"/>
              </a:pP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二分法學習單</a:t>
              </a:r>
              <a:r>
                <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(Dichotomous Key)</a:t>
              </a: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提供分類樹狀圖式學習單及句型填寫空格，協助學生建構推理。</a:t>
              </a:r>
            </a:p>
          </p:txBody>
        </p:sp>
      </p:grpSp>
      <p:sp>
        <p:nvSpPr>
          <p:cNvPr id="16" name="投影片編號版面配置區 1">
            <a:extLst>
              <a:ext uri="{FF2B5EF4-FFF2-40B4-BE49-F238E27FC236}">
                <a16:creationId xmlns:a16="http://schemas.microsoft.com/office/drawing/2014/main" id="{8627ACD4-2A5F-B15A-4969-CE3BF82D2CEF}"/>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15</a:t>
            </a:fld>
            <a:endParaRPr lang="zh-TW" altLang="en-US" dirty="0"/>
          </a:p>
        </p:txBody>
      </p:sp>
      <p:graphicFrame>
        <p:nvGraphicFramePr>
          <p:cNvPr id="17" name="表格 16">
            <a:extLst>
              <a:ext uri="{FF2B5EF4-FFF2-40B4-BE49-F238E27FC236}">
                <a16:creationId xmlns:a16="http://schemas.microsoft.com/office/drawing/2014/main" id="{4F8836EF-0579-1148-7ED1-E1D4B5B70F27}"/>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171097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D20B-438F-AE0B-ABE1-82D581B82E2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97FB417-9675-8865-8187-BC308440CD79}"/>
              </a:ext>
            </a:extLst>
          </p:cNvPr>
          <p:cNvSpPr txBox="1">
            <a:spLocks/>
          </p:cNvSpPr>
          <p:nvPr/>
        </p:nvSpPr>
        <p:spPr>
          <a:xfrm>
            <a:off x="609600" y="511624"/>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肆、 語言策略與教具</a:t>
            </a:r>
          </a:p>
        </p:txBody>
      </p:sp>
      <p:pic>
        <p:nvPicPr>
          <p:cNvPr id="3" name="圖片 2">
            <a:extLst>
              <a:ext uri="{FF2B5EF4-FFF2-40B4-BE49-F238E27FC236}">
                <a16:creationId xmlns:a16="http://schemas.microsoft.com/office/drawing/2014/main" id="{4D2A0CC8-EA7A-7349-F3D5-82687F409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0" y="1476824"/>
            <a:ext cx="6590294" cy="5201026"/>
          </a:xfrm>
          <a:prstGeom prst="rect">
            <a:avLst/>
          </a:prstGeom>
        </p:spPr>
      </p:pic>
      <p:sp>
        <p:nvSpPr>
          <p:cNvPr id="4" name="矩形 3">
            <a:extLst>
              <a:ext uri="{FF2B5EF4-FFF2-40B4-BE49-F238E27FC236}">
                <a16:creationId xmlns:a16="http://schemas.microsoft.com/office/drawing/2014/main" id="{A90F9412-C8EB-B488-B1E3-E3F00D73D97F}"/>
              </a:ext>
            </a:extLst>
          </p:cNvPr>
          <p:cNvSpPr/>
          <p:nvPr/>
        </p:nvSpPr>
        <p:spPr>
          <a:xfrm>
            <a:off x="7030720" y="2842593"/>
            <a:ext cx="4876800" cy="1630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5E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探究歷程中的語言策略設計，使學生在操作與表達中實現知識內化與語言遷移，達成雙語自然教學的核心目標。</a:t>
            </a:r>
          </a:p>
        </p:txBody>
      </p:sp>
      <p:sp>
        <p:nvSpPr>
          <p:cNvPr id="5" name="投影片編號版面配置區 8">
            <a:extLst>
              <a:ext uri="{FF2B5EF4-FFF2-40B4-BE49-F238E27FC236}">
                <a16:creationId xmlns:a16="http://schemas.microsoft.com/office/drawing/2014/main" id="{9BB25A97-45FA-E5C1-F8FA-B4AFB1D04548}"/>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16</a:t>
            </a:fld>
            <a:endParaRPr lang="zh-TW" altLang="en-US" dirty="0"/>
          </a:p>
        </p:txBody>
      </p:sp>
      <p:graphicFrame>
        <p:nvGraphicFramePr>
          <p:cNvPr id="6" name="表格 5">
            <a:extLst>
              <a:ext uri="{FF2B5EF4-FFF2-40B4-BE49-F238E27FC236}">
                <a16:creationId xmlns:a16="http://schemas.microsoft.com/office/drawing/2014/main" id="{16F3FAA0-7F82-1B95-F77E-99F237167F8C}"/>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273275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A94D-20FB-DD7F-1D18-7750BBD0701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014BFFC-F0BD-F614-C852-2B95F9E28F32}"/>
              </a:ext>
            </a:extLst>
          </p:cNvPr>
          <p:cNvSpPr txBox="1">
            <a:spLocks/>
          </p:cNvSpPr>
          <p:nvPr/>
        </p:nvSpPr>
        <p:spPr>
          <a:xfrm>
            <a:off x="609600" y="685796"/>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伍、 課堂教學心得及反思</a:t>
            </a:r>
          </a:p>
        </p:txBody>
      </p:sp>
      <p:sp>
        <p:nvSpPr>
          <p:cNvPr id="3" name="文字方塊 2">
            <a:extLst>
              <a:ext uri="{FF2B5EF4-FFF2-40B4-BE49-F238E27FC236}">
                <a16:creationId xmlns:a16="http://schemas.microsoft.com/office/drawing/2014/main" id="{7E368F5B-48DB-CF04-F41B-94E553216CF9}"/>
              </a:ext>
            </a:extLst>
          </p:cNvPr>
          <p:cNvSpPr txBox="1"/>
          <p:nvPr/>
        </p:nvSpPr>
        <p:spPr>
          <a:xfrm>
            <a:off x="609600" y="1594517"/>
            <a:ext cx="10972800" cy="373653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教學者設計了學習單協助學生進行分類，並運用教學軟體提升學習趣味，採用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5E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探究式教學流程，引導學生主動觀察與討論，培養其分類與思考能力。</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教學過後，教學者深刻感受到學生在英文程度上的差異性極大，如何拿捏英文使用的深淺與比重，確實考驗教師的經驗與教學技巧。</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這次雙語教學經驗讓教學者重新省思自身對英文的掌握，以及在課堂中使用雙語的策略與技巧。不論是單字的正確應用，還是句子結構的引導，都仍有進一步精進的空間。</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未來教學者希望能更細緻地調整語言難度，兼顧學生的理解力與參與度，使雙語教學更有效、更自然地融入科學課程中。</a:t>
            </a:r>
          </a:p>
        </p:txBody>
      </p:sp>
      <p:sp>
        <p:nvSpPr>
          <p:cNvPr id="4" name="投影片編號版面配置區 4">
            <a:extLst>
              <a:ext uri="{FF2B5EF4-FFF2-40B4-BE49-F238E27FC236}">
                <a16:creationId xmlns:a16="http://schemas.microsoft.com/office/drawing/2014/main" id="{FD777D6D-365A-5A33-F947-EF0D0E8275C9}"/>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17</a:t>
            </a:fld>
            <a:endParaRPr lang="zh-TW" altLang="en-US" dirty="0"/>
          </a:p>
        </p:txBody>
      </p:sp>
      <p:graphicFrame>
        <p:nvGraphicFramePr>
          <p:cNvPr id="5" name="表格 4">
            <a:extLst>
              <a:ext uri="{FF2B5EF4-FFF2-40B4-BE49-F238E27FC236}">
                <a16:creationId xmlns:a16="http://schemas.microsoft.com/office/drawing/2014/main" id="{B7E09DBA-79BD-87CD-A61F-EA75E2A0DD39}"/>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159326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B6BA-3881-595D-7784-824F2B36DB7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CAE8AB9-E504-CB7E-5B9B-063AD6215E7B}"/>
              </a:ext>
            </a:extLst>
          </p:cNvPr>
          <p:cNvSpPr txBox="1">
            <a:spLocks/>
          </p:cNvSpPr>
          <p:nvPr/>
        </p:nvSpPr>
        <p:spPr>
          <a:xfrm>
            <a:off x="609600" y="544282"/>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伍、 課堂教學心得及反思</a:t>
            </a:r>
          </a:p>
        </p:txBody>
      </p:sp>
      <p:sp>
        <p:nvSpPr>
          <p:cNvPr id="3" name="文字方塊 2">
            <a:extLst>
              <a:ext uri="{FF2B5EF4-FFF2-40B4-BE49-F238E27FC236}">
                <a16:creationId xmlns:a16="http://schemas.microsoft.com/office/drawing/2014/main" id="{2A4001C4-CCDB-AD9D-8404-F2E47DCDB5ED}"/>
              </a:ext>
            </a:extLst>
          </p:cNvPr>
          <p:cNvSpPr txBox="1"/>
          <p:nvPr/>
        </p:nvSpPr>
        <p:spPr>
          <a:xfrm>
            <a:off x="595313" y="1650266"/>
            <a:ext cx="10972800" cy="142173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在進行學習單的二分法練習時，需事前提醒學生二分法就是分成兩類，有些規則不能讓原來的群組再分為兩類，分類時要注意能否平均分配，否則無法依照樹狀結構平均分配到最後的分類空格之中。</a:t>
            </a:r>
          </a:p>
        </p:txBody>
      </p:sp>
      <p:grpSp>
        <p:nvGrpSpPr>
          <p:cNvPr id="4" name="群組 3">
            <a:extLst>
              <a:ext uri="{FF2B5EF4-FFF2-40B4-BE49-F238E27FC236}">
                <a16:creationId xmlns:a16="http://schemas.microsoft.com/office/drawing/2014/main" id="{1F1AEEFD-109D-A2EB-AAC6-6FB55257A0D6}"/>
              </a:ext>
            </a:extLst>
          </p:cNvPr>
          <p:cNvGrpSpPr/>
          <p:nvPr/>
        </p:nvGrpSpPr>
        <p:grpSpPr>
          <a:xfrm>
            <a:off x="890912" y="3967870"/>
            <a:ext cx="4576420" cy="914400"/>
            <a:chOff x="830580" y="2971800"/>
            <a:chExt cx="4576420" cy="914400"/>
          </a:xfrm>
        </p:grpSpPr>
        <p:sp>
          <p:nvSpPr>
            <p:cNvPr id="5" name="矩形: 圓角 4">
              <a:extLst>
                <a:ext uri="{FF2B5EF4-FFF2-40B4-BE49-F238E27FC236}">
                  <a16:creationId xmlns:a16="http://schemas.microsoft.com/office/drawing/2014/main" id="{30F28557-3542-A8B0-EDE6-7411EC18A9E1}"/>
                </a:ext>
              </a:extLst>
            </p:cNvPr>
            <p:cNvSpPr/>
            <p:nvPr/>
          </p:nvSpPr>
          <p:spPr>
            <a:xfrm>
              <a:off x="830580" y="2971800"/>
              <a:ext cx="4576420" cy="9144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3E74735E-E4E2-A16D-0C5C-3F012F655305}"/>
                </a:ext>
              </a:extLst>
            </p:cNvPr>
            <p:cNvSpPr txBox="1"/>
            <p:nvPr/>
          </p:nvSpPr>
          <p:spPr>
            <a:xfrm>
              <a:off x="833992" y="3075057"/>
              <a:ext cx="4569596" cy="707886"/>
            </a:xfrm>
            <a:prstGeom prst="rect">
              <a:avLst/>
            </a:prstGeom>
            <a:noFill/>
          </p:spPr>
          <p:txBody>
            <a:bodyPr wrap="square">
              <a:spAutoFit/>
            </a:bodyPr>
            <a:lstStyle/>
            <a:p>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課本的六種動物</a:t>
              </a:r>
              <a:r>
                <a:rPr lang="en-US" altLang="zh-TW"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牛、雞、鴨、豬、狗、蝶，課本原標準如左圖</a:t>
              </a:r>
              <a:r>
                <a:rPr lang="en-US" altLang="zh-TW"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7" name="投影片編號版面配置區 33">
            <a:extLst>
              <a:ext uri="{FF2B5EF4-FFF2-40B4-BE49-F238E27FC236}">
                <a16:creationId xmlns:a16="http://schemas.microsoft.com/office/drawing/2014/main" id="{A1723092-9109-2219-52AF-E39A38018C48}"/>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18</a:t>
            </a:fld>
            <a:endParaRPr lang="zh-TW" altLang="en-US" dirty="0"/>
          </a:p>
        </p:txBody>
      </p:sp>
      <p:pic>
        <p:nvPicPr>
          <p:cNvPr id="8" name="圖片 7">
            <a:extLst>
              <a:ext uri="{FF2B5EF4-FFF2-40B4-BE49-F238E27FC236}">
                <a16:creationId xmlns:a16="http://schemas.microsoft.com/office/drawing/2014/main" id="{E4EF64D8-7516-35C3-6713-B02DA7BA8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152" y="2514972"/>
            <a:ext cx="6118658" cy="4177566"/>
          </a:xfrm>
          <a:prstGeom prst="rect">
            <a:avLst/>
          </a:prstGeom>
        </p:spPr>
      </p:pic>
      <p:graphicFrame>
        <p:nvGraphicFramePr>
          <p:cNvPr id="9" name="表格 8">
            <a:extLst>
              <a:ext uri="{FF2B5EF4-FFF2-40B4-BE49-F238E27FC236}">
                <a16:creationId xmlns:a16="http://schemas.microsoft.com/office/drawing/2014/main" id="{EB63F4DB-3B79-4971-E4C3-C4EEC2EE0D4C}"/>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401260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0ECC-503B-E253-8337-72412719DFA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A108211-8EFD-61E0-B0A1-827DE80EBA5F}"/>
              </a:ext>
            </a:extLst>
          </p:cNvPr>
          <p:cNvSpPr txBox="1">
            <a:spLocks/>
          </p:cNvSpPr>
          <p:nvPr/>
        </p:nvSpPr>
        <p:spPr>
          <a:xfrm>
            <a:off x="609600" y="674910"/>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伍、 課堂教學心得及反思</a:t>
            </a:r>
          </a:p>
        </p:txBody>
      </p:sp>
      <p:sp>
        <p:nvSpPr>
          <p:cNvPr id="3" name="文字方塊 2">
            <a:extLst>
              <a:ext uri="{FF2B5EF4-FFF2-40B4-BE49-F238E27FC236}">
                <a16:creationId xmlns:a16="http://schemas.microsoft.com/office/drawing/2014/main" id="{C956893A-1BF3-EBEE-1DF9-C1D147C3F05B}"/>
              </a:ext>
            </a:extLst>
          </p:cNvPr>
          <p:cNvSpPr txBox="1"/>
          <p:nvPr/>
        </p:nvSpPr>
        <p:spPr>
          <a:xfrm>
            <a:off x="595313" y="1780894"/>
            <a:ext cx="10972800" cy="142173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在進行學習單的二分法練習時，需事前提醒學生二分法就是分成兩類，有些規則不能讓原來的群組再分為兩類，分類時要注意能否平均分配，否則無法依照樹狀結構平均分配到最後的分類空格之中。</a:t>
            </a:r>
          </a:p>
        </p:txBody>
      </p:sp>
      <p:sp>
        <p:nvSpPr>
          <p:cNvPr id="4" name="文字方塊 3">
            <a:extLst>
              <a:ext uri="{FF2B5EF4-FFF2-40B4-BE49-F238E27FC236}">
                <a16:creationId xmlns:a16="http://schemas.microsoft.com/office/drawing/2014/main" id="{48C0F8FF-E912-2873-6DFC-A5B209F92754}"/>
              </a:ext>
            </a:extLst>
          </p:cNvPr>
          <p:cNvSpPr txBox="1"/>
          <p:nvPr/>
        </p:nvSpPr>
        <p:spPr>
          <a:xfrm>
            <a:off x="666433" y="3288994"/>
            <a:ext cx="3295967" cy="369332"/>
          </a:xfrm>
          <a:prstGeom prst="rect">
            <a:avLst/>
          </a:prstGeom>
          <a:noFill/>
        </p:spPr>
        <p:txBody>
          <a:bodyPr wrap="square">
            <a:spAutoFit/>
          </a:bodyPr>
          <a:lstStyle/>
          <a:p>
            <a:r>
              <a:rPr lang="zh-TW" altLang="en-US" sz="18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提供相關的常見偏誤類型供參：</a:t>
            </a:r>
            <a:endParaRPr lang="zh-TW" altLang="en-US" b="1"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5" name="群組 4">
            <a:extLst>
              <a:ext uri="{FF2B5EF4-FFF2-40B4-BE49-F238E27FC236}">
                <a16:creationId xmlns:a16="http://schemas.microsoft.com/office/drawing/2014/main" id="{284FD170-0E61-C78E-B97E-25CB3E3EEE58}"/>
              </a:ext>
            </a:extLst>
          </p:cNvPr>
          <p:cNvGrpSpPr/>
          <p:nvPr/>
        </p:nvGrpSpPr>
        <p:grpSpPr>
          <a:xfrm>
            <a:off x="666433" y="3885418"/>
            <a:ext cx="3519670" cy="2744707"/>
            <a:chOff x="5063136" y="2736807"/>
            <a:chExt cx="3519670" cy="2392096"/>
          </a:xfrm>
        </p:grpSpPr>
        <p:grpSp>
          <p:nvGrpSpPr>
            <p:cNvPr id="6" name="群組 5">
              <a:extLst>
                <a:ext uri="{FF2B5EF4-FFF2-40B4-BE49-F238E27FC236}">
                  <a16:creationId xmlns:a16="http://schemas.microsoft.com/office/drawing/2014/main" id="{B4785B88-7F8D-78DE-47EB-F301FD0920CF}"/>
                </a:ext>
              </a:extLst>
            </p:cNvPr>
            <p:cNvGrpSpPr/>
            <p:nvPr/>
          </p:nvGrpSpPr>
          <p:grpSpPr>
            <a:xfrm>
              <a:off x="5063138" y="2736807"/>
              <a:ext cx="3519668" cy="2392096"/>
              <a:chOff x="5063138" y="2736807"/>
              <a:chExt cx="3519668" cy="2392096"/>
            </a:xfrm>
          </p:grpSpPr>
          <p:sp>
            <p:nvSpPr>
              <p:cNvPr id="8" name="矩形 7">
                <a:extLst>
                  <a:ext uri="{FF2B5EF4-FFF2-40B4-BE49-F238E27FC236}">
                    <a16:creationId xmlns:a16="http://schemas.microsoft.com/office/drawing/2014/main" id="{2AF68A16-FCC4-21BE-F25B-5B9EAD367AFF}"/>
                  </a:ext>
                </a:extLst>
              </p:cNvPr>
              <p:cNvSpPr/>
              <p:nvPr/>
            </p:nvSpPr>
            <p:spPr>
              <a:xfrm>
                <a:off x="5063138" y="2736807"/>
                <a:ext cx="3519668" cy="2392096"/>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8743A3DC-1A96-70C1-8A7F-87911B699D51}"/>
                  </a:ext>
                </a:extLst>
              </p:cNvPr>
              <p:cNvSpPr txBox="1"/>
              <p:nvPr/>
            </p:nvSpPr>
            <p:spPr>
              <a:xfrm>
                <a:off x="5119000" y="2898526"/>
                <a:ext cx="3354440" cy="1280104"/>
              </a:xfrm>
              <a:prstGeom prst="rect">
                <a:avLst/>
              </a:prstGeom>
              <a:noFill/>
            </p:spPr>
            <p:txBody>
              <a:bodyPr wrap="square">
                <a:spAutoFit/>
              </a:bodyPr>
              <a:lstStyle/>
              <a:p>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一、可能分成二類以上</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分類標準</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：「四隻腳、二隻腳」</a:t>
                </a:r>
              </a:p>
              <a:p>
                <a:pPr>
                  <a:lnSpc>
                    <a:spcPct val="150000"/>
                  </a:lnSpc>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偏誤情況</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：蝴蝶有六隻腳</a:t>
                </a:r>
              </a:p>
              <a:p>
                <a:pPr>
                  <a:lnSpc>
                    <a:spcPct val="150000"/>
                  </a:lnSpc>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修訂標準</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：「四隻腳、不是四隻腳」</a:t>
                </a:r>
              </a:p>
            </p:txBody>
          </p:sp>
        </p:grpSp>
        <p:sp>
          <p:nvSpPr>
            <p:cNvPr id="7" name="矩形 6">
              <a:extLst>
                <a:ext uri="{FF2B5EF4-FFF2-40B4-BE49-F238E27FC236}">
                  <a16:creationId xmlns:a16="http://schemas.microsoft.com/office/drawing/2014/main" id="{B7A5AD19-A106-FDF5-DE56-21D969CE1997}"/>
                </a:ext>
              </a:extLst>
            </p:cNvPr>
            <p:cNvSpPr/>
            <p:nvPr/>
          </p:nvSpPr>
          <p:spPr>
            <a:xfrm>
              <a:off x="5063136" y="4730532"/>
              <a:ext cx="3519669" cy="11613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0" name="群組 9">
            <a:extLst>
              <a:ext uri="{FF2B5EF4-FFF2-40B4-BE49-F238E27FC236}">
                <a16:creationId xmlns:a16="http://schemas.microsoft.com/office/drawing/2014/main" id="{C28A8CF7-8DCB-A2F3-59B6-DEF473B18636}"/>
              </a:ext>
            </a:extLst>
          </p:cNvPr>
          <p:cNvGrpSpPr/>
          <p:nvPr/>
        </p:nvGrpSpPr>
        <p:grpSpPr>
          <a:xfrm>
            <a:off x="4364581" y="3885419"/>
            <a:ext cx="3519670" cy="2744706"/>
            <a:chOff x="4443376" y="3493533"/>
            <a:chExt cx="3519670" cy="2744706"/>
          </a:xfrm>
        </p:grpSpPr>
        <p:sp>
          <p:nvSpPr>
            <p:cNvPr id="11" name="矩形 10">
              <a:extLst>
                <a:ext uri="{FF2B5EF4-FFF2-40B4-BE49-F238E27FC236}">
                  <a16:creationId xmlns:a16="http://schemas.microsoft.com/office/drawing/2014/main" id="{F6B285FF-9AF1-D69C-5F09-00E4C2110B3E}"/>
                </a:ext>
              </a:extLst>
            </p:cNvPr>
            <p:cNvSpPr/>
            <p:nvPr/>
          </p:nvSpPr>
          <p:spPr>
            <a:xfrm>
              <a:off x="4443378" y="3493533"/>
              <a:ext cx="3519668" cy="2744706"/>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文字方塊 11">
              <a:extLst>
                <a:ext uri="{FF2B5EF4-FFF2-40B4-BE49-F238E27FC236}">
                  <a16:creationId xmlns:a16="http://schemas.microsoft.com/office/drawing/2014/main" id="{6F4169E2-B9A0-0A07-256B-C32027565959}"/>
                </a:ext>
              </a:extLst>
            </p:cNvPr>
            <p:cNvSpPr txBox="1"/>
            <p:nvPr/>
          </p:nvSpPr>
          <p:spPr>
            <a:xfrm>
              <a:off x="4499240" y="3574714"/>
              <a:ext cx="3454124" cy="2185214"/>
            </a:xfrm>
            <a:prstGeom prst="rect">
              <a:avLst/>
            </a:prstGeom>
            <a:noFill/>
          </p:spPr>
          <p:txBody>
            <a:bodyPr wrap="square">
              <a:spAutoFit/>
            </a:bodyPr>
            <a:lstStyle/>
            <a:p>
              <a:pPr>
                <a:lnSpc>
                  <a:spcPct val="150000"/>
                </a:lnSpc>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二、第一次無法平均分類</a:t>
              </a:r>
            </a:p>
            <a:p>
              <a:pPr>
                <a:spcAft>
                  <a:spcPts val="600"/>
                </a:spcAft>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分類標準</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：「是否有角」、「是否有尾巴」、「是否二隻腳」</a:t>
              </a:r>
            </a:p>
            <a:p>
              <a:pPr>
                <a:spcAft>
                  <a:spcPts val="600"/>
                </a:spcAft>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偏誤情況</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：無法平均分類，導致無法進行第二層分類</a:t>
              </a:r>
            </a:p>
            <a:p>
              <a:pPr>
                <a:spcAft>
                  <a:spcPts val="600"/>
                </a:spcAft>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修訂標準</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：「有無翅膀、是否卵生、是否四隻腳」」</a:t>
              </a:r>
            </a:p>
          </p:txBody>
        </p:sp>
        <p:sp>
          <p:nvSpPr>
            <p:cNvPr id="13" name="矩形 12">
              <a:extLst>
                <a:ext uri="{FF2B5EF4-FFF2-40B4-BE49-F238E27FC236}">
                  <a16:creationId xmlns:a16="http://schemas.microsoft.com/office/drawing/2014/main" id="{ABE47977-761E-FDE1-E1DB-D1F94D9F12A5}"/>
                </a:ext>
              </a:extLst>
            </p:cNvPr>
            <p:cNvSpPr/>
            <p:nvPr/>
          </p:nvSpPr>
          <p:spPr>
            <a:xfrm>
              <a:off x="4443376" y="5781898"/>
              <a:ext cx="3519669" cy="11613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4" name="群組 13">
            <a:extLst>
              <a:ext uri="{FF2B5EF4-FFF2-40B4-BE49-F238E27FC236}">
                <a16:creationId xmlns:a16="http://schemas.microsoft.com/office/drawing/2014/main" id="{86A482D4-20EE-6F49-D411-672C0D55FA64}"/>
              </a:ext>
            </a:extLst>
          </p:cNvPr>
          <p:cNvGrpSpPr/>
          <p:nvPr/>
        </p:nvGrpSpPr>
        <p:grpSpPr>
          <a:xfrm>
            <a:off x="8062730" y="3885418"/>
            <a:ext cx="3519670" cy="2744705"/>
            <a:chOff x="5063136" y="2736807"/>
            <a:chExt cx="3519670" cy="2392096"/>
          </a:xfrm>
        </p:grpSpPr>
        <p:grpSp>
          <p:nvGrpSpPr>
            <p:cNvPr id="15" name="群組 14">
              <a:extLst>
                <a:ext uri="{FF2B5EF4-FFF2-40B4-BE49-F238E27FC236}">
                  <a16:creationId xmlns:a16="http://schemas.microsoft.com/office/drawing/2014/main" id="{A5777DF4-11A4-0D6D-EE5D-81F0622B7DDB}"/>
                </a:ext>
              </a:extLst>
            </p:cNvPr>
            <p:cNvGrpSpPr/>
            <p:nvPr/>
          </p:nvGrpSpPr>
          <p:grpSpPr>
            <a:xfrm>
              <a:off x="5063138" y="2736807"/>
              <a:ext cx="3519668" cy="2392096"/>
              <a:chOff x="5063138" y="2736807"/>
              <a:chExt cx="3519668" cy="2392096"/>
            </a:xfrm>
          </p:grpSpPr>
          <p:sp>
            <p:nvSpPr>
              <p:cNvPr id="17" name="矩形 16">
                <a:extLst>
                  <a:ext uri="{FF2B5EF4-FFF2-40B4-BE49-F238E27FC236}">
                    <a16:creationId xmlns:a16="http://schemas.microsoft.com/office/drawing/2014/main" id="{A23BBF14-C3DF-87BD-478D-6E2FFA33C3F7}"/>
                  </a:ext>
                </a:extLst>
              </p:cNvPr>
              <p:cNvSpPr/>
              <p:nvPr/>
            </p:nvSpPr>
            <p:spPr>
              <a:xfrm>
                <a:off x="5063138" y="2736807"/>
                <a:ext cx="3519668" cy="2392096"/>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E2B05B44-855E-91ED-7477-1D8DED5E4672}"/>
                  </a:ext>
                </a:extLst>
              </p:cNvPr>
              <p:cNvSpPr txBox="1"/>
              <p:nvPr/>
            </p:nvSpPr>
            <p:spPr>
              <a:xfrm>
                <a:off x="5119000" y="2880818"/>
                <a:ext cx="3354440" cy="1408244"/>
              </a:xfrm>
              <a:prstGeom prst="rect">
                <a:avLst/>
              </a:prstGeom>
              <a:noFill/>
            </p:spPr>
            <p:txBody>
              <a:bodyPr wrap="square">
                <a:spAutoFit/>
              </a:bodyPr>
              <a:lstStyle/>
              <a:p>
                <a:pPr>
                  <a:spcAft>
                    <a:spcPts val="60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三、爭議性分類</a:t>
                </a:r>
              </a:p>
              <a:p>
                <a:pPr>
                  <a:spcAft>
                    <a:spcPts val="600"/>
                  </a:spcAft>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分類標準</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：「能不能吃」</a:t>
                </a:r>
              </a:p>
              <a:p>
                <a:pPr>
                  <a:spcAft>
                    <a:spcPts val="600"/>
                  </a:spcAft>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偏誤情況</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：狗是否能食用？被誰食用？</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蝴蝶可能被青蛙捕食</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p>
              <a:p>
                <a:pPr>
                  <a:spcAft>
                    <a:spcPts val="600"/>
                  </a:spcAft>
                </a:pP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修訂標準</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：引導討論與說明。</a:t>
                </a:r>
              </a:p>
            </p:txBody>
          </p:sp>
        </p:grpSp>
        <p:sp>
          <p:nvSpPr>
            <p:cNvPr id="16" name="矩形 15">
              <a:extLst>
                <a:ext uri="{FF2B5EF4-FFF2-40B4-BE49-F238E27FC236}">
                  <a16:creationId xmlns:a16="http://schemas.microsoft.com/office/drawing/2014/main" id="{84AD79FF-64D9-708C-F671-072D50A773A1}"/>
                </a:ext>
              </a:extLst>
            </p:cNvPr>
            <p:cNvSpPr/>
            <p:nvPr/>
          </p:nvSpPr>
          <p:spPr>
            <a:xfrm>
              <a:off x="5063136" y="4730532"/>
              <a:ext cx="3519669" cy="11613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9" name="投影片編號版面配置區 33">
            <a:extLst>
              <a:ext uri="{FF2B5EF4-FFF2-40B4-BE49-F238E27FC236}">
                <a16:creationId xmlns:a16="http://schemas.microsoft.com/office/drawing/2014/main" id="{BA6DF7FA-BA0C-38BC-1252-0EEFB1774C5F}"/>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19</a:t>
            </a:fld>
            <a:endParaRPr lang="zh-TW" altLang="en-US" dirty="0"/>
          </a:p>
        </p:txBody>
      </p:sp>
      <p:graphicFrame>
        <p:nvGraphicFramePr>
          <p:cNvPr id="20" name="表格 19">
            <a:extLst>
              <a:ext uri="{FF2B5EF4-FFF2-40B4-BE49-F238E27FC236}">
                <a16:creationId xmlns:a16="http://schemas.microsoft.com/office/drawing/2014/main" id="{E12164A1-3862-1D17-5A4E-7FE1ACC48FAD}"/>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380143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6C6C04-E3A5-E44B-6CDF-E63778AF21D4}"/>
              </a:ext>
            </a:extLst>
          </p:cNvPr>
          <p:cNvSpPr txBox="1">
            <a:spLocks/>
          </p:cNvSpPr>
          <p:nvPr/>
        </p:nvSpPr>
        <p:spPr>
          <a:xfrm>
            <a:off x="609600" y="1143000"/>
            <a:ext cx="10972800" cy="1066800"/>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solidFill>
                  <a:srgbClr val="03A5A7"/>
                </a:solidFill>
              </a:rPr>
              <a:t>目錄</a:t>
            </a:r>
          </a:p>
        </p:txBody>
      </p:sp>
      <p:sp>
        <p:nvSpPr>
          <p:cNvPr id="3" name="內容預留位置 2">
            <a:extLst>
              <a:ext uri="{FF2B5EF4-FFF2-40B4-BE49-F238E27FC236}">
                <a16:creationId xmlns:a16="http://schemas.microsoft.com/office/drawing/2014/main" id="{7F548D12-19E2-0DA1-1697-9097EC52DA47}"/>
              </a:ext>
            </a:extLst>
          </p:cNvPr>
          <p:cNvSpPr txBox="1">
            <a:spLocks/>
          </p:cNvSpPr>
          <p:nvPr/>
        </p:nvSpPr>
        <p:spPr>
          <a:xfrm>
            <a:off x="609600" y="1955510"/>
            <a:ext cx="10972800" cy="4325112"/>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3A5A7"/>
                </a:solidFill>
              </a:rPr>
              <a:t>壹、教學動機與理論基礎</a:t>
            </a:r>
            <a:endParaRPr lang="en-US" altLang="zh-TW" dirty="0">
              <a:solidFill>
                <a:srgbClr val="03A5A7"/>
              </a:solidFill>
            </a:endParaRPr>
          </a:p>
          <a:p>
            <a:r>
              <a:rPr lang="zh-TW" altLang="en-US" dirty="0">
                <a:solidFill>
                  <a:srgbClr val="03A5A7"/>
                </a:solidFill>
              </a:rPr>
              <a:t>貳、雙語自然的教學設計</a:t>
            </a:r>
            <a:endParaRPr lang="en-US" altLang="zh-TW" dirty="0">
              <a:solidFill>
                <a:srgbClr val="03A5A7"/>
              </a:solidFill>
            </a:endParaRPr>
          </a:p>
          <a:p>
            <a:r>
              <a:rPr lang="zh-TW" altLang="en-US" dirty="0">
                <a:solidFill>
                  <a:srgbClr val="03A5A7"/>
                </a:solidFill>
              </a:rPr>
              <a:t>參、課堂活動詳述</a:t>
            </a:r>
            <a:endParaRPr lang="en-US" altLang="zh-TW" dirty="0">
              <a:solidFill>
                <a:srgbClr val="03A5A7"/>
              </a:solidFill>
            </a:endParaRPr>
          </a:p>
          <a:p>
            <a:r>
              <a:rPr lang="zh-TW" altLang="en-US" dirty="0">
                <a:solidFill>
                  <a:srgbClr val="03A5A7"/>
                </a:solidFill>
              </a:rPr>
              <a:t>肆、語言策略與教具</a:t>
            </a:r>
            <a:endParaRPr lang="en-US" altLang="zh-TW" dirty="0">
              <a:solidFill>
                <a:srgbClr val="03A5A7"/>
              </a:solidFill>
            </a:endParaRPr>
          </a:p>
          <a:p>
            <a:r>
              <a:rPr lang="zh-TW" altLang="en-US" dirty="0">
                <a:solidFill>
                  <a:srgbClr val="03A5A7"/>
                </a:solidFill>
              </a:rPr>
              <a:t>伍、課堂教學心得及反思</a:t>
            </a:r>
            <a:endParaRPr lang="en-US" altLang="zh-TW" dirty="0">
              <a:solidFill>
                <a:srgbClr val="03A5A7"/>
              </a:solidFill>
            </a:endParaRPr>
          </a:p>
          <a:p>
            <a:r>
              <a:rPr lang="zh-TW" altLang="en-US" dirty="0">
                <a:solidFill>
                  <a:srgbClr val="03A5A7"/>
                </a:solidFill>
              </a:rPr>
              <a:t>陸、參考文獻</a:t>
            </a:r>
            <a:endParaRPr lang="en-US" altLang="zh-TW" dirty="0">
              <a:solidFill>
                <a:srgbClr val="03A5A7"/>
              </a:solidFill>
            </a:endParaRPr>
          </a:p>
          <a:p>
            <a:r>
              <a:rPr lang="zh-TW" altLang="en-US" dirty="0">
                <a:solidFill>
                  <a:srgbClr val="03A5A7"/>
                </a:solidFill>
              </a:rPr>
              <a:t>柒、附錄</a:t>
            </a:r>
          </a:p>
        </p:txBody>
      </p:sp>
      <p:sp>
        <p:nvSpPr>
          <p:cNvPr id="4" name="投影片編號版面配置區 3">
            <a:extLst>
              <a:ext uri="{FF2B5EF4-FFF2-40B4-BE49-F238E27FC236}">
                <a16:creationId xmlns:a16="http://schemas.microsoft.com/office/drawing/2014/main" id="{745C89B7-6B80-D4CF-A5BA-651900B1D71A}"/>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a:t>
            </a:fld>
            <a:endParaRPr lang="zh-TW" altLang="en-US" dirty="0"/>
          </a:p>
        </p:txBody>
      </p:sp>
      <p:graphicFrame>
        <p:nvGraphicFramePr>
          <p:cNvPr id="5" name="表格 4">
            <a:extLst>
              <a:ext uri="{FF2B5EF4-FFF2-40B4-BE49-F238E27FC236}">
                <a16:creationId xmlns:a16="http://schemas.microsoft.com/office/drawing/2014/main" id="{87DD6995-9315-08BB-5438-3E5470908E3A}"/>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759686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92F85-BBEB-75C6-F0BC-BA5D2A5FDEC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D07E918-83F4-0B8F-8039-451EF72AF024}"/>
              </a:ext>
            </a:extLst>
          </p:cNvPr>
          <p:cNvSpPr txBox="1">
            <a:spLocks/>
          </p:cNvSpPr>
          <p:nvPr/>
        </p:nvSpPr>
        <p:spPr>
          <a:xfrm>
            <a:off x="609600" y="478968"/>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伍、 課堂教學心得及反思</a:t>
            </a:r>
          </a:p>
        </p:txBody>
      </p:sp>
      <p:sp>
        <p:nvSpPr>
          <p:cNvPr id="3" name="投影片編號版面配置區 4">
            <a:extLst>
              <a:ext uri="{FF2B5EF4-FFF2-40B4-BE49-F238E27FC236}">
                <a16:creationId xmlns:a16="http://schemas.microsoft.com/office/drawing/2014/main" id="{A82344EE-F6F5-D467-8ECF-80E92BF0C032}"/>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20</a:t>
            </a:fld>
            <a:endParaRPr lang="zh-TW" altLang="en-US" dirty="0"/>
          </a:p>
        </p:txBody>
      </p:sp>
      <p:sp>
        <p:nvSpPr>
          <p:cNvPr id="4" name="橢圓 3">
            <a:extLst>
              <a:ext uri="{FF2B5EF4-FFF2-40B4-BE49-F238E27FC236}">
                <a16:creationId xmlns:a16="http://schemas.microsoft.com/office/drawing/2014/main" id="{B3226739-4917-191D-761D-1B0A9EF06E69}"/>
              </a:ext>
            </a:extLst>
          </p:cNvPr>
          <p:cNvSpPr/>
          <p:nvPr/>
        </p:nvSpPr>
        <p:spPr>
          <a:xfrm>
            <a:off x="707573" y="1545768"/>
            <a:ext cx="588616" cy="57695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t>1</a:t>
            </a:r>
            <a:endParaRPr lang="zh-TW" altLang="en-US" sz="2800" dirty="0"/>
          </a:p>
        </p:txBody>
      </p:sp>
      <p:sp>
        <p:nvSpPr>
          <p:cNvPr id="5" name="文字方塊 4">
            <a:extLst>
              <a:ext uri="{FF2B5EF4-FFF2-40B4-BE49-F238E27FC236}">
                <a16:creationId xmlns:a16="http://schemas.microsoft.com/office/drawing/2014/main" id="{12152661-FD35-726C-4FFA-858D348049FA}"/>
              </a:ext>
            </a:extLst>
          </p:cNvPr>
          <p:cNvSpPr txBox="1"/>
          <p:nvPr/>
        </p:nvSpPr>
        <p:spPr>
          <a:xfrm>
            <a:off x="1273105" y="1587070"/>
            <a:ext cx="6503630" cy="461665"/>
          </a:xfrm>
          <a:prstGeom prst="rect">
            <a:avLst/>
          </a:prstGeom>
          <a:noFill/>
        </p:spPr>
        <p:txBody>
          <a:bodyPr wrap="square">
            <a:spAutoFit/>
          </a:bodyPr>
          <a:lstStyle/>
          <a:p>
            <a:r>
              <a:rPr lang="zh-TW" altLang="en-US" sz="2400"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課程中英文使用的頻率仍有提升空間</a:t>
            </a:r>
          </a:p>
        </p:txBody>
      </p:sp>
      <p:sp>
        <p:nvSpPr>
          <p:cNvPr id="6" name="文字方塊 5">
            <a:extLst>
              <a:ext uri="{FF2B5EF4-FFF2-40B4-BE49-F238E27FC236}">
                <a16:creationId xmlns:a16="http://schemas.microsoft.com/office/drawing/2014/main" id="{60FF26C8-9A5D-1168-C97D-7890CB88A0E6}"/>
              </a:ext>
            </a:extLst>
          </p:cNvPr>
          <p:cNvSpPr txBox="1"/>
          <p:nvPr/>
        </p:nvSpPr>
        <p:spPr>
          <a:xfrm>
            <a:off x="1273105" y="2048735"/>
            <a:ext cx="10295008" cy="646331"/>
          </a:xfrm>
          <a:prstGeom prst="rect">
            <a:avLst/>
          </a:prstGeom>
          <a:noFill/>
        </p:spPr>
        <p:txBody>
          <a:bodyPr wrap="square">
            <a:spAutoFit/>
          </a:bodyPr>
          <a:lstStyle/>
          <a:p>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可嘗試增加英文使用的比例，甚至規劃全英文授課的部分情境，讓課堂更貼近語言沉浸式學習環境</a:t>
            </a:r>
          </a:p>
        </p:txBody>
      </p:sp>
      <p:grpSp>
        <p:nvGrpSpPr>
          <p:cNvPr id="7" name="群組 6">
            <a:extLst>
              <a:ext uri="{FF2B5EF4-FFF2-40B4-BE49-F238E27FC236}">
                <a16:creationId xmlns:a16="http://schemas.microsoft.com/office/drawing/2014/main" id="{4BEF494C-3E50-839E-3E23-66759E254045}"/>
              </a:ext>
            </a:extLst>
          </p:cNvPr>
          <p:cNvGrpSpPr/>
          <p:nvPr/>
        </p:nvGrpSpPr>
        <p:grpSpPr>
          <a:xfrm>
            <a:off x="707573" y="2620554"/>
            <a:ext cx="10243455" cy="872299"/>
            <a:chOff x="707573" y="1349824"/>
            <a:chExt cx="10243455" cy="872299"/>
          </a:xfrm>
        </p:grpSpPr>
        <p:sp>
          <p:nvSpPr>
            <p:cNvPr id="8" name="橢圓 7">
              <a:extLst>
                <a:ext uri="{FF2B5EF4-FFF2-40B4-BE49-F238E27FC236}">
                  <a16:creationId xmlns:a16="http://schemas.microsoft.com/office/drawing/2014/main" id="{84B2C13F-C618-8602-1F66-F286A57F8265}"/>
                </a:ext>
              </a:extLst>
            </p:cNvPr>
            <p:cNvSpPr/>
            <p:nvPr/>
          </p:nvSpPr>
          <p:spPr>
            <a:xfrm>
              <a:off x="707573" y="1349824"/>
              <a:ext cx="555171" cy="57695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t>2</a:t>
              </a:r>
              <a:endParaRPr lang="zh-TW" altLang="en-US" sz="2800" dirty="0"/>
            </a:p>
          </p:txBody>
        </p:sp>
        <p:sp>
          <p:nvSpPr>
            <p:cNvPr id="9" name="文字方塊 8">
              <a:extLst>
                <a:ext uri="{FF2B5EF4-FFF2-40B4-BE49-F238E27FC236}">
                  <a16:creationId xmlns:a16="http://schemas.microsoft.com/office/drawing/2014/main" id="{ADF99676-CBEE-5371-215A-46B70ACFD809}"/>
                </a:ext>
              </a:extLst>
            </p:cNvPr>
            <p:cNvSpPr txBox="1"/>
            <p:nvPr/>
          </p:nvSpPr>
          <p:spPr>
            <a:xfrm>
              <a:off x="1240972" y="1391126"/>
              <a:ext cx="6134100" cy="461665"/>
            </a:xfrm>
            <a:prstGeom prst="rect">
              <a:avLst/>
            </a:prstGeom>
            <a:noFill/>
          </p:spPr>
          <p:txBody>
            <a:bodyPr wrap="square">
              <a:spAutoFit/>
            </a:bodyPr>
            <a:lstStyle/>
            <a:p>
              <a:r>
                <a:rPr lang="zh-TW" altLang="en-US" sz="2400"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了解學生的中英文程度</a:t>
              </a:r>
            </a:p>
          </p:txBody>
        </p:sp>
        <p:sp>
          <p:nvSpPr>
            <p:cNvPr id="10" name="文字方塊 9">
              <a:extLst>
                <a:ext uri="{FF2B5EF4-FFF2-40B4-BE49-F238E27FC236}">
                  <a16:creationId xmlns:a16="http://schemas.microsoft.com/office/drawing/2014/main" id="{F8A9FFF5-A591-9399-1881-1055A44D108D}"/>
                </a:ext>
              </a:extLst>
            </p:cNvPr>
            <p:cNvSpPr txBox="1"/>
            <p:nvPr/>
          </p:nvSpPr>
          <p:spPr>
            <a:xfrm>
              <a:off x="1240972" y="1852791"/>
              <a:ext cx="9710056" cy="369332"/>
            </a:xfrm>
            <a:prstGeom prst="rect">
              <a:avLst/>
            </a:prstGeom>
            <a:noFill/>
          </p:spPr>
          <p:txBody>
            <a:bodyPr wrap="square">
              <a:spAutoFit/>
            </a:bodyPr>
            <a:lstStyle/>
            <a:p>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教學演示時間有限，教學者無法深入掌握學生背景</a:t>
              </a:r>
            </a:p>
          </p:txBody>
        </p:sp>
      </p:grpSp>
      <p:grpSp>
        <p:nvGrpSpPr>
          <p:cNvPr id="11" name="群組 10">
            <a:extLst>
              <a:ext uri="{FF2B5EF4-FFF2-40B4-BE49-F238E27FC236}">
                <a16:creationId xmlns:a16="http://schemas.microsoft.com/office/drawing/2014/main" id="{08121B02-110E-06E7-8679-5575B65DC982}"/>
              </a:ext>
            </a:extLst>
          </p:cNvPr>
          <p:cNvGrpSpPr/>
          <p:nvPr/>
        </p:nvGrpSpPr>
        <p:grpSpPr>
          <a:xfrm>
            <a:off x="707573" y="3712261"/>
            <a:ext cx="10243455" cy="872299"/>
            <a:chOff x="707573" y="1349824"/>
            <a:chExt cx="10243455" cy="872299"/>
          </a:xfrm>
        </p:grpSpPr>
        <p:sp>
          <p:nvSpPr>
            <p:cNvPr id="12" name="橢圓 11">
              <a:extLst>
                <a:ext uri="{FF2B5EF4-FFF2-40B4-BE49-F238E27FC236}">
                  <a16:creationId xmlns:a16="http://schemas.microsoft.com/office/drawing/2014/main" id="{CEC38B97-2762-1A90-FBCA-2391E5A42925}"/>
                </a:ext>
              </a:extLst>
            </p:cNvPr>
            <p:cNvSpPr/>
            <p:nvPr/>
          </p:nvSpPr>
          <p:spPr>
            <a:xfrm>
              <a:off x="707573" y="1349824"/>
              <a:ext cx="555171" cy="57695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t>3</a:t>
              </a:r>
              <a:endParaRPr lang="zh-TW" altLang="en-US" sz="2800" dirty="0"/>
            </a:p>
          </p:txBody>
        </p:sp>
        <p:sp>
          <p:nvSpPr>
            <p:cNvPr id="13" name="文字方塊 12">
              <a:extLst>
                <a:ext uri="{FF2B5EF4-FFF2-40B4-BE49-F238E27FC236}">
                  <a16:creationId xmlns:a16="http://schemas.microsoft.com/office/drawing/2014/main" id="{1EA31E38-47C9-5639-CDB8-83020C490A19}"/>
                </a:ext>
              </a:extLst>
            </p:cNvPr>
            <p:cNvSpPr txBox="1"/>
            <p:nvPr/>
          </p:nvSpPr>
          <p:spPr>
            <a:xfrm>
              <a:off x="1240972" y="1391126"/>
              <a:ext cx="6134100" cy="461665"/>
            </a:xfrm>
            <a:prstGeom prst="rect">
              <a:avLst/>
            </a:prstGeom>
            <a:noFill/>
          </p:spPr>
          <p:txBody>
            <a:bodyPr wrap="square">
              <a:spAutoFit/>
            </a:bodyPr>
            <a:lstStyle/>
            <a:p>
              <a:r>
                <a:rPr lang="zh-TW" altLang="en-US" sz="2400"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語言不是負擔，而是理解科學的橋樑</a:t>
              </a:r>
            </a:p>
          </p:txBody>
        </p:sp>
        <p:sp>
          <p:nvSpPr>
            <p:cNvPr id="14" name="文字方塊 13">
              <a:extLst>
                <a:ext uri="{FF2B5EF4-FFF2-40B4-BE49-F238E27FC236}">
                  <a16:creationId xmlns:a16="http://schemas.microsoft.com/office/drawing/2014/main" id="{EC2902D6-5D05-61CF-7ED5-BE221EAA2BEE}"/>
                </a:ext>
              </a:extLst>
            </p:cNvPr>
            <p:cNvSpPr txBox="1"/>
            <p:nvPr/>
          </p:nvSpPr>
          <p:spPr>
            <a:xfrm>
              <a:off x="1240972" y="1852791"/>
              <a:ext cx="9710056" cy="369332"/>
            </a:xfrm>
            <a:prstGeom prst="rect">
              <a:avLst/>
            </a:prstGeom>
            <a:noFill/>
          </p:spPr>
          <p:txBody>
            <a:bodyPr wrap="square">
              <a:spAutoFit/>
            </a:bodyPr>
            <a:lstStyle/>
            <a:p>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教師必須有意識地設計語言鷹架與學習情境，嘗試以「圖像輔助＋語言重複」的方式進行教學</a:t>
              </a:r>
              <a:endPar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5" name="群組 14">
            <a:extLst>
              <a:ext uri="{FF2B5EF4-FFF2-40B4-BE49-F238E27FC236}">
                <a16:creationId xmlns:a16="http://schemas.microsoft.com/office/drawing/2014/main" id="{C842900E-C46F-2134-7FAF-888B9F4FD71D}"/>
              </a:ext>
            </a:extLst>
          </p:cNvPr>
          <p:cNvGrpSpPr/>
          <p:nvPr/>
        </p:nvGrpSpPr>
        <p:grpSpPr>
          <a:xfrm>
            <a:off x="707573" y="4771309"/>
            <a:ext cx="10243455" cy="872299"/>
            <a:chOff x="707573" y="1349824"/>
            <a:chExt cx="10243455" cy="872299"/>
          </a:xfrm>
        </p:grpSpPr>
        <p:sp>
          <p:nvSpPr>
            <p:cNvPr id="16" name="橢圓 15">
              <a:extLst>
                <a:ext uri="{FF2B5EF4-FFF2-40B4-BE49-F238E27FC236}">
                  <a16:creationId xmlns:a16="http://schemas.microsoft.com/office/drawing/2014/main" id="{1EA5E159-F192-B370-2D69-374A5016A712}"/>
                </a:ext>
              </a:extLst>
            </p:cNvPr>
            <p:cNvSpPr/>
            <p:nvPr/>
          </p:nvSpPr>
          <p:spPr>
            <a:xfrm>
              <a:off x="707573" y="1349824"/>
              <a:ext cx="555171" cy="57695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t>4</a:t>
              </a:r>
              <a:endParaRPr lang="zh-TW" altLang="en-US" sz="2800" dirty="0"/>
            </a:p>
          </p:txBody>
        </p:sp>
        <p:sp>
          <p:nvSpPr>
            <p:cNvPr id="17" name="文字方塊 16">
              <a:extLst>
                <a:ext uri="{FF2B5EF4-FFF2-40B4-BE49-F238E27FC236}">
                  <a16:creationId xmlns:a16="http://schemas.microsoft.com/office/drawing/2014/main" id="{29E9080A-6A1C-EB4D-E669-1EBCAD0214F1}"/>
                </a:ext>
              </a:extLst>
            </p:cNvPr>
            <p:cNvSpPr txBox="1"/>
            <p:nvPr/>
          </p:nvSpPr>
          <p:spPr>
            <a:xfrm>
              <a:off x="1240972" y="1391126"/>
              <a:ext cx="6134100" cy="461665"/>
            </a:xfrm>
            <a:prstGeom prst="rect">
              <a:avLst/>
            </a:prstGeom>
            <a:noFill/>
          </p:spPr>
          <p:txBody>
            <a:bodyPr wrap="square">
              <a:spAutoFit/>
            </a:bodyPr>
            <a:lstStyle/>
            <a:p>
              <a:r>
                <a:rPr lang="zh-TW" altLang="en-US" sz="2400"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明確界定課堂中語言與內容的目標</a:t>
              </a:r>
            </a:p>
          </p:txBody>
        </p:sp>
        <p:sp>
          <p:nvSpPr>
            <p:cNvPr id="18" name="文字方塊 17">
              <a:extLst>
                <a:ext uri="{FF2B5EF4-FFF2-40B4-BE49-F238E27FC236}">
                  <a16:creationId xmlns:a16="http://schemas.microsoft.com/office/drawing/2014/main" id="{76CBFD2F-A5FB-5ABC-ED61-D60B4A726E9F}"/>
                </a:ext>
              </a:extLst>
            </p:cNvPr>
            <p:cNvSpPr txBox="1"/>
            <p:nvPr/>
          </p:nvSpPr>
          <p:spPr>
            <a:xfrm>
              <a:off x="1240972" y="1852791"/>
              <a:ext cx="9710056" cy="369332"/>
            </a:xfrm>
            <a:prstGeom prst="rect">
              <a:avLst/>
            </a:prstGeom>
            <a:noFill/>
          </p:spPr>
          <p:txBody>
            <a:bodyPr wrap="square">
              <a:spAutoFit/>
            </a:bodyPr>
            <a:lstStyle/>
            <a:p>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例如學會使用“</a:t>
              </a:r>
              <a:r>
                <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either...or...”</a:t>
              </a:r>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句型進行分類推理，學生更能理解學習重點</a:t>
              </a:r>
              <a:endPar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9" name="群組 18">
            <a:extLst>
              <a:ext uri="{FF2B5EF4-FFF2-40B4-BE49-F238E27FC236}">
                <a16:creationId xmlns:a16="http://schemas.microsoft.com/office/drawing/2014/main" id="{B0FEDAE0-E00D-F6E9-5E01-8E0A2844E1A4}"/>
              </a:ext>
            </a:extLst>
          </p:cNvPr>
          <p:cNvGrpSpPr/>
          <p:nvPr/>
        </p:nvGrpSpPr>
        <p:grpSpPr>
          <a:xfrm>
            <a:off x="707573" y="5884783"/>
            <a:ext cx="11092541" cy="1149298"/>
            <a:chOff x="707573" y="1349824"/>
            <a:chExt cx="10243455" cy="1149298"/>
          </a:xfrm>
        </p:grpSpPr>
        <p:sp>
          <p:nvSpPr>
            <p:cNvPr id="20" name="橢圓 19">
              <a:extLst>
                <a:ext uri="{FF2B5EF4-FFF2-40B4-BE49-F238E27FC236}">
                  <a16:creationId xmlns:a16="http://schemas.microsoft.com/office/drawing/2014/main" id="{6790BA00-E984-0701-8A9E-2D8658F23B46}"/>
                </a:ext>
              </a:extLst>
            </p:cNvPr>
            <p:cNvSpPr/>
            <p:nvPr/>
          </p:nvSpPr>
          <p:spPr>
            <a:xfrm>
              <a:off x="707573" y="1349824"/>
              <a:ext cx="555171" cy="57695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t>5</a:t>
              </a:r>
              <a:endParaRPr lang="zh-TW" altLang="en-US" sz="2800" dirty="0"/>
            </a:p>
          </p:txBody>
        </p:sp>
        <p:sp>
          <p:nvSpPr>
            <p:cNvPr id="21" name="文字方塊 20">
              <a:extLst>
                <a:ext uri="{FF2B5EF4-FFF2-40B4-BE49-F238E27FC236}">
                  <a16:creationId xmlns:a16="http://schemas.microsoft.com/office/drawing/2014/main" id="{65607AD0-002F-3779-5238-E8D785742BB2}"/>
                </a:ext>
              </a:extLst>
            </p:cNvPr>
            <p:cNvSpPr txBox="1"/>
            <p:nvPr/>
          </p:nvSpPr>
          <p:spPr>
            <a:xfrm>
              <a:off x="1240972" y="1391126"/>
              <a:ext cx="6134100" cy="461665"/>
            </a:xfrm>
            <a:prstGeom prst="rect">
              <a:avLst/>
            </a:prstGeom>
            <a:noFill/>
          </p:spPr>
          <p:txBody>
            <a:bodyPr wrap="square">
              <a:spAutoFit/>
            </a:bodyPr>
            <a:lstStyle/>
            <a:p>
              <a:r>
                <a:rPr lang="zh-TW" altLang="en-US" sz="2400"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學生的基本能力與參與動機</a:t>
              </a:r>
            </a:p>
          </p:txBody>
        </p:sp>
        <p:sp>
          <p:nvSpPr>
            <p:cNvPr id="22" name="文字方塊 21">
              <a:extLst>
                <a:ext uri="{FF2B5EF4-FFF2-40B4-BE49-F238E27FC236}">
                  <a16:creationId xmlns:a16="http://schemas.microsoft.com/office/drawing/2014/main" id="{D1279144-9CB6-618E-E553-42625A7D5E2A}"/>
                </a:ext>
              </a:extLst>
            </p:cNvPr>
            <p:cNvSpPr txBox="1"/>
            <p:nvPr/>
          </p:nvSpPr>
          <p:spPr>
            <a:xfrm>
              <a:off x="1240972" y="1852791"/>
              <a:ext cx="9710056" cy="646331"/>
            </a:xfrm>
            <a:prstGeom prst="rect">
              <a:avLst/>
            </a:prstGeom>
            <a:noFill/>
          </p:spPr>
          <p:txBody>
            <a:bodyPr wrap="square">
              <a:spAutoFit/>
            </a:bodyPr>
            <a:lstStyle/>
            <a:p>
              <a:r>
                <a:rPr lang="zh-TW" altLang="en-US"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為提升學生對雙語科學課的投入，未來可嘗試結合科技使用及生活情境，使學生更親近雙語自然學習</a:t>
              </a:r>
              <a:endParaRPr lang="en-US" altLang="zh-TW" dirty="0">
                <a:solidFill>
                  <a:schemeClr val="tx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graphicFrame>
        <p:nvGraphicFramePr>
          <p:cNvPr id="23" name="表格 22">
            <a:extLst>
              <a:ext uri="{FF2B5EF4-FFF2-40B4-BE49-F238E27FC236}">
                <a16:creationId xmlns:a16="http://schemas.microsoft.com/office/drawing/2014/main" id="{3CEC1E3C-7C1E-5BD1-388F-C74742E22BA5}"/>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311781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48B6A-11C1-0834-BEE8-83EF887B87B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04302A4-2473-2AC4-1EAB-2606D0118DAC}"/>
              </a:ext>
            </a:extLst>
          </p:cNvPr>
          <p:cNvSpPr txBox="1">
            <a:spLocks/>
          </p:cNvSpPr>
          <p:nvPr/>
        </p:nvSpPr>
        <p:spPr>
          <a:xfrm>
            <a:off x="609600" y="555170"/>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伍、 課堂教學心得及反思</a:t>
            </a:r>
          </a:p>
        </p:txBody>
      </p:sp>
      <p:sp>
        <p:nvSpPr>
          <p:cNvPr id="3" name="投影片編號版面配置區 4">
            <a:extLst>
              <a:ext uri="{FF2B5EF4-FFF2-40B4-BE49-F238E27FC236}">
                <a16:creationId xmlns:a16="http://schemas.microsoft.com/office/drawing/2014/main" id="{0A23D187-D65E-2CD5-914E-B6726D1B0C0E}"/>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21</a:t>
            </a:fld>
            <a:endParaRPr lang="zh-TW" altLang="en-US" dirty="0"/>
          </a:p>
        </p:txBody>
      </p:sp>
      <p:pic>
        <p:nvPicPr>
          <p:cNvPr id="4" name="圖片 3">
            <a:extLst>
              <a:ext uri="{FF2B5EF4-FFF2-40B4-BE49-F238E27FC236}">
                <a16:creationId xmlns:a16="http://schemas.microsoft.com/office/drawing/2014/main" id="{99009FEE-A5F7-AB7C-0F92-029642724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64" y="1602918"/>
            <a:ext cx="3334215" cy="2524477"/>
          </a:xfrm>
          <a:prstGeom prst="rect">
            <a:avLst/>
          </a:prstGeom>
        </p:spPr>
      </p:pic>
      <p:pic>
        <p:nvPicPr>
          <p:cNvPr id="5" name="圖片 4">
            <a:extLst>
              <a:ext uri="{FF2B5EF4-FFF2-40B4-BE49-F238E27FC236}">
                <a16:creationId xmlns:a16="http://schemas.microsoft.com/office/drawing/2014/main" id="{313E67E2-5CDD-B779-A15F-8FA9F1E72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938" y="1602918"/>
            <a:ext cx="3391373" cy="2505425"/>
          </a:xfrm>
          <a:prstGeom prst="rect">
            <a:avLst/>
          </a:prstGeom>
        </p:spPr>
      </p:pic>
      <p:pic>
        <p:nvPicPr>
          <p:cNvPr id="6" name="圖片 5">
            <a:extLst>
              <a:ext uri="{FF2B5EF4-FFF2-40B4-BE49-F238E27FC236}">
                <a16:creationId xmlns:a16="http://schemas.microsoft.com/office/drawing/2014/main" id="{B02BA0E2-4EA3-7976-5B68-CF1879064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020" y="4226915"/>
            <a:ext cx="3334215" cy="2543530"/>
          </a:xfrm>
          <a:prstGeom prst="rect">
            <a:avLst/>
          </a:prstGeom>
        </p:spPr>
      </p:pic>
      <p:pic>
        <p:nvPicPr>
          <p:cNvPr id="7" name="圖片 6">
            <a:extLst>
              <a:ext uri="{FF2B5EF4-FFF2-40B4-BE49-F238E27FC236}">
                <a16:creationId xmlns:a16="http://schemas.microsoft.com/office/drawing/2014/main" id="{84B586DD-5F53-1B3B-638C-65CD968F9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281" y="4192431"/>
            <a:ext cx="3424029" cy="2616659"/>
          </a:xfrm>
          <a:prstGeom prst="rect">
            <a:avLst/>
          </a:prstGeom>
        </p:spPr>
      </p:pic>
      <p:sp>
        <p:nvSpPr>
          <p:cNvPr id="8" name="矩形: 圓角 7">
            <a:extLst>
              <a:ext uri="{FF2B5EF4-FFF2-40B4-BE49-F238E27FC236}">
                <a16:creationId xmlns:a16="http://schemas.microsoft.com/office/drawing/2014/main" id="{6FC173D8-2AAE-E026-B576-9E5DD3EB1670}"/>
              </a:ext>
            </a:extLst>
          </p:cNvPr>
          <p:cNvSpPr/>
          <p:nvPr/>
        </p:nvSpPr>
        <p:spPr>
          <a:xfrm>
            <a:off x="609600" y="2331756"/>
            <a:ext cx="1763486" cy="10668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dirty="0">
                <a:latin typeface="微軟正黑體" panose="020B0604030504040204" pitchFamily="34" charset="-120"/>
                <a:ea typeface="微軟正黑體" panose="020B0604030504040204" pitchFamily="34" charset="-120"/>
              </a:rPr>
              <a:t>教師使用電子白板說明二分法的分類法則</a:t>
            </a:r>
          </a:p>
        </p:txBody>
      </p:sp>
      <p:sp>
        <p:nvSpPr>
          <p:cNvPr id="9" name="矩形: 圓角 8">
            <a:extLst>
              <a:ext uri="{FF2B5EF4-FFF2-40B4-BE49-F238E27FC236}">
                <a16:creationId xmlns:a16="http://schemas.microsoft.com/office/drawing/2014/main" id="{8FFFE30B-986B-70BC-6BEC-BA1F69DC12BA}"/>
              </a:ext>
            </a:extLst>
          </p:cNvPr>
          <p:cNvSpPr/>
          <p:nvPr/>
        </p:nvSpPr>
        <p:spPr>
          <a:xfrm>
            <a:off x="9964470" y="2322230"/>
            <a:ext cx="1763486" cy="10668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dirty="0">
                <a:latin typeface="微軟正黑體" panose="020B0604030504040204" pitchFamily="34" charset="-120"/>
                <a:ea typeface="微軟正黑體" panose="020B0604030504040204" pitchFamily="34" charset="-120"/>
              </a:rPr>
              <a:t>學生使用平板進行討論及分類活動</a:t>
            </a:r>
          </a:p>
        </p:txBody>
      </p:sp>
      <p:sp>
        <p:nvSpPr>
          <p:cNvPr id="10" name="矩形: 圓角 9">
            <a:extLst>
              <a:ext uri="{FF2B5EF4-FFF2-40B4-BE49-F238E27FC236}">
                <a16:creationId xmlns:a16="http://schemas.microsoft.com/office/drawing/2014/main" id="{D27C8B79-1F51-9196-A00F-98F2A6B0923A}"/>
              </a:ext>
            </a:extLst>
          </p:cNvPr>
          <p:cNvSpPr/>
          <p:nvPr/>
        </p:nvSpPr>
        <p:spPr>
          <a:xfrm>
            <a:off x="609600" y="4965280"/>
            <a:ext cx="1763486" cy="10668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學生文字回饋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D11D58DE-E945-9D37-3CDE-702BF3CA6CF3}"/>
              </a:ext>
            </a:extLst>
          </p:cNvPr>
          <p:cNvSpPr/>
          <p:nvPr/>
        </p:nvSpPr>
        <p:spPr>
          <a:xfrm>
            <a:off x="9964470" y="4967360"/>
            <a:ext cx="1763486" cy="10668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學生文字回饋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aphicFrame>
        <p:nvGraphicFramePr>
          <p:cNvPr id="12" name="表格 11">
            <a:extLst>
              <a:ext uri="{FF2B5EF4-FFF2-40B4-BE49-F238E27FC236}">
                <a16:creationId xmlns:a16="http://schemas.microsoft.com/office/drawing/2014/main" id="{EBDD0164-7A54-849D-5764-DCE4A16AE4D1}"/>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278346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70DE3-FBF7-61A5-66BE-B59E86961F1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2AC3438-D798-CE98-719B-11FF0F53DB13}"/>
              </a:ext>
            </a:extLst>
          </p:cNvPr>
          <p:cNvSpPr txBox="1">
            <a:spLocks/>
          </p:cNvSpPr>
          <p:nvPr/>
        </p:nvSpPr>
        <p:spPr>
          <a:xfrm>
            <a:off x="609600" y="391879"/>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陸、 參考文獻</a:t>
            </a:r>
          </a:p>
        </p:txBody>
      </p:sp>
      <p:sp>
        <p:nvSpPr>
          <p:cNvPr id="3" name="文字方塊 2">
            <a:extLst>
              <a:ext uri="{FF2B5EF4-FFF2-40B4-BE49-F238E27FC236}">
                <a16:creationId xmlns:a16="http://schemas.microsoft.com/office/drawing/2014/main" id="{DDF453C5-1246-4CCC-F6CD-CFCD97B6A8DF}"/>
              </a:ext>
            </a:extLst>
          </p:cNvPr>
          <p:cNvSpPr txBox="1"/>
          <p:nvPr/>
        </p:nvSpPr>
        <p:spPr>
          <a:xfrm>
            <a:off x="609600" y="1344843"/>
            <a:ext cx="11399520" cy="5355312"/>
          </a:xfrm>
          <a:prstGeom prst="rect">
            <a:avLst/>
          </a:prstGeom>
          <a:noFill/>
        </p:spPr>
        <p:txBody>
          <a:bodyPr wrap="square">
            <a:spAutoFit/>
          </a:bodyPr>
          <a:lstStyle/>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侯雅文、林政逸</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(2021)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。我國中小學實施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教學模式現況，問題與解決策略。臺灣教育評論月刊，</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10(6)</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118-124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鄒文莉</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(2018)</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教案撰寫和跨領域教師協作。載於鄒文莉、高實玫</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主編</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教學資源書：探索學科內容與語言整合教學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頁</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21-38)</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。臺北市：書林。</a:t>
            </a:r>
          </a:p>
          <a:p>
            <a:pPr marL="285750" indent="-285750">
              <a:buFont typeface="Arial" panose="020B0604020202020204" pitchFamily="34" charset="0"/>
              <a:buChar char="•"/>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Bybee, R. W. (1997). Achieving scientific literacy: From purposes to practices. Portsmouth,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NH:Heinemann</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p>
          <a:p>
            <a:pPr marL="285750" indent="-285750">
              <a:buFont typeface="Arial" panose="020B0604020202020204" pitchFamily="34" charset="0"/>
              <a:buChar char="•"/>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Coyle, D., Hood, P., &amp; Marsh, D. (2010). CLIL: Content and language integrated learning.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Cambridge:Cambridge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University Press.</a:t>
            </a:r>
          </a:p>
          <a:p>
            <a:pPr marL="285750" indent="-285750">
              <a:buFont typeface="Arial" panose="020B0604020202020204" pitchFamily="34" charset="0"/>
              <a:buChar char="•"/>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Fang, Z. (2006). The language demands of science reading in middle school. International Journal of</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Science Education, 28(5), 491-520. https://doi.org/10.1080/09500690500338947</a:t>
            </a:r>
          </a:p>
          <a:p>
            <a:pPr marL="285750" indent="-285750">
              <a:buFont typeface="Arial" panose="020B0604020202020204" pitchFamily="34" charset="0"/>
              <a:buChar char="•"/>
            </a:pP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Koyunlu</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Unlu, Z., &amp;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Dokme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I.(2022). A systematic review of 5E model in science education:</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proposing a skill-based STEM instructional model within the 21-st century skills. International</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Journal of Science Education, 44(13), 2110-2130.https://doi.org/10.1080/09500693.2022.2114031.</a:t>
            </a:r>
          </a:p>
          <a:p>
            <a:pPr marL="285750" indent="-285750">
              <a:buFont typeface="Arial" panose="020B0604020202020204" pitchFamily="34" charset="0"/>
              <a:buChar char="•"/>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Lee, O., Llosa, L.,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Grapin</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S., Haas, A., &amp; Goggins, M. (2019). Science and language integration with</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English learners: A conceptual framework guiding instructional materials development. Science</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Education, 103(2), 317-337.https://doi.org/10.1002/sce.21498.</a:t>
            </a:r>
          </a:p>
          <a:p>
            <a:pPr marL="285750" indent="-285750">
              <a:buFont typeface="Arial" panose="020B0604020202020204" pitchFamily="34" charset="0"/>
              <a:buChar char="•"/>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Rahmawati, F.,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Achdiani</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Y., &amp; Maharani, S. (2021). Improving students’ learning outcomes using 5E</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learning cycle model. ASEAN Journal of Science and Engineering Education,1(2), 97-100.</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https://doi.org/10.17509/ajsee.v1i2.33389.</a:t>
            </a:r>
          </a:p>
          <a:p>
            <a:pPr marL="285750" indent="-285750">
              <a:buFont typeface="Arial" panose="020B0604020202020204" pitchFamily="34" charset="0"/>
              <a:buChar char="•"/>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Snow, C. E. (2010). Academic language and the challenge of reading for learning about science.</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Science, 328(5977), 450-452. https://doi.org/10.1126/science.1182597.</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0E09493-8045-8FF5-7279-F54998232A0C}"/>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22</a:t>
            </a:fld>
            <a:endParaRPr lang="zh-TW" altLang="en-US" dirty="0"/>
          </a:p>
        </p:txBody>
      </p:sp>
      <p:graphicFrame>
        <p:nvGraphicFramePr>
          <p:cNvPr id="6" name="表格 5">
            <a:extLst>
              <a:ext uri="{FF2B5EF4-FFF2-40B4-BE49-F238E27FC236}">
                <a16:creationId xmlns:a16="http://schemas.microsoft.com/office/drawing/2014/main" id="{A32305E2-DAB0-8444-190E-7B849C8A03BC}"/>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401595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E0787-D7B4-A0D8-036D-189B37D458A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B8F469C-2D14-784A-96D6-45B29D8F1232}"/>
              </a:ext>
            </a:extLst>
          </p:cNvPr>
          <p:cNvSpPr txBox="1">
            <a:spLocks/>
          </p:cNvSpPr>
          <p:nvPr/>
        </p:nvSpPr>
        <p:spPr>
          <a:xfrm>
            <a:off x="609600" y="435423"/>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柒、 附錄</a:t>
            </a:r>
            <a:r>
              <a:rPr lang="en-US" altLang="zh-TW" b="1" dirty="0"/>
              <a:t>-</a:t>
            </a:r>
            <a:r>
              <a:rPr lang="zh-TW" altLang="en-US" b="1" dirty="0"/>
              <a:t>教學設計</a:t>
            </a:r>
            <a:r>
              <a:rPr lang="en-US" altLang="zh-TW" b="1" dirty="0"/>
              <a:t>/</a:t>
            </a:r>
            <a:r>
              <a:rPr lang="zh-TW" altLang="en-US" b="1" dirty="0"/>
              <a:t>教案</a:t>
            </a:r>
          </a:p>
        </p:txBody>
      </p:sp>
      <p:pic>
        <p:nvPicPr>
          <p:cNvPr id="3" name="圖片 2">
            <a:extLst>
              <a:ext uri="{FF2B5EF4-FFF2-40B4-BE49-F238E27FC236}">
                <a16:creationId xmlns:a16="http://schemas.microsoft.com/office/drawing/2014/main" id="{31D368F2-A16A-39CC-C257-60E4CC03E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35" y="1387551"/>
            <a:ext cx="4113954" cy="5383364"/>
          </a:xfrm>
          <a:prstGeom prst="rect">
            <a:avLst/>
          </a:prstGeom>
          <a:ln>
            <a:solidFill>
              <a:schemeClr val="accent3">
                <a:lumMod val="75000"/>
              </a:schemeClr>
            </a:solidFill>
          </a:ln>
        </p:spPr>
      </p:pic>
      <p:pic>
        <p:nvPicPr>
          <p:cNvPr id="4" name="圖片 3">
            <a:extLst>
              <a:ext uri="{FF2B5EF4-FFF2-40B4-BE49-F238E27FC236}">
                <a16:creationId xmlns:a16="http://schemas.microsoft.com/office/drawing/2014/main" id="{AE3DD2EE-1A6A-908B-DA2E-51D17CB2B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278" y="1368335"/>
            <a:ext cx="4513087" cy="5402580"/>
          </a:xfrm>
          <a:prstGeom prst="rect">
            <a:avLst/>
          </a:prstGeom>
          <a:ln>
            <a:solidFill>
              <a:schemeClr val="accent3">
                <a:lumMod val="75000"/>
              </a:schemeClr>
            </a:solidFill>
          </a:ln>
        </p:spPr>
      </p:pic>
      <p:sp>
        <p:nvSpPr>
          <p:cNvPr id="5" name="投影片編號版面配置區 5">
            <a:extLst>
              <a:ext uri="{FF2B5EF4-FFF2-40B4-BE49-F238E27FC236}">
                <a16:creationId xmlns:a16="http://schemas.microsoft.com/office/drawing/2014/main" id="{CBD04D33-C9AC-A6F0-F7F4-1B71FE24EFFC}"/>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23</a:t>
            </a:fld>
            <a:endParaRPr lang="zh-TW" altLang="en-US" dirty="0"/>
          </a:p>
        </p:txBody>
      </p:sp>
      <p:graphicFrame>
        <p:nvGraphicFramePr>
          <p:cNvPr id="6" name="表格 5">
            <a:extLst>
              <a:ext uri="{FF2B5EF4-FFF2-40B4-BE49-F238E27FC236}">
                <a16:creationId xmlns:a16="http://schemas.microsoft.com/office/drawing/2014/main" id="{3822301F-B1EF-2CE3-BE3C-CDA36911DD9C}"/>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88595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6A966-2EC3-6E5F-57DE-F501B03D485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94FD4F6-D81D-5C25-1727-9A418B840A29}"/>
              </a:ext>
            </a:extLst>
          </p:cNvPr>
          <p:cNvSpPr txBox="1">
            <a:spLocks/>
          </p:cNvSpPr>
          <p:nvPr/>
        </p:nvSpPr>
        <p:spPr>
          <a:xfrm>
            <a:off x="609600" y="424542"/>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柒、 附錄</a:t>
            </a:r>
            <a:r>
              <a:rPr lang="en-US" altLang="zh-TW" b="1" dirty="0"/>
              <a:t>-</a:t>
            </a:r>
            <a:r>
              <a:rPr lang="zh-TW" altLang="en-US" b="1" dirty="0"/>
              <a:t>教學設計</a:t>
            </a:r>
            <a:r>
              <a:rPr lang="en-US" altLang="zh-TW" b="1" dirty="0"/>
              <a:t>/</a:t>
            </a:r>
            <a:r>
              <a:rPr lang="zh-TW" altLang="en-US" b="1" dirty="0"/>
              <a:t>教案</a:t>
            </a:r>
          </a:p>
        </p:txBody>
      </p:sp>
      <p:pic>
        <p:nvPicPr>
          <p:cNvPr id="3" name="圖片 2">
            <a:extLst>
              <a:ext uri="{FF2B5EF4-FFF2-40B4-BE49-F238E27FC236}">
                <a16:creationId xmlns:a16="http://schemas.microsoft.com/office/drawing/2014/main" id="{9F44719A-DEDC-A3CE-E61E-3A1A42068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040" y="1513114"/>
            <a:ext cx="3685679" cy="5194263"/>
          </a:xfrm>
          <a:prstGeom prst="rect">
            <a:avLst/>
          </a:prstGeom>
          <a:ln>
            <a:solidFill>
              <a:schemeClr val="accent3">
                <a:lumMod val="75000"/>
              </a:schemeClr>
            </a:solidFill>
          </a:ln>
        </p:spPr>
      </p:pic>
      <p:pic>
        <p:nvPicPr>
          <p:cNvPr id="4" name="圖片 3">
            <a:extLst>
              <a:ext uri="{FF2B5EF4-FFF2-40B4-BE49-F238E27FC236}">
                <a16:creationId xmlns:a16="http://schemas.microsoft.com/office/drawing/2014/main" id="{DDD12EB8-089D-8101-DF8C-275E807D7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161" y="1513114"/>
            <a:ext cx="3655222" cy="5194263"/>
          </a:xfrm>
          <a:prstGeom prst="rect">
            <a:avLst/>
          </a:prstGeom>
          <a:ln>
            <a:solidFill>
              <a:schemeClr val="accent3">
                <a:lumMod val="75000"/>
              </a:schemeClr>
            </a:solidFill>
          </a:ln>
        </p:spPr>
      </p:pic>
      <p:sp>
        <p:nvSpPr>
          <p:cNvPr id="5" name="投影片編號版面配置區 8">
            <a:extLst>
              <a:ext uri="{FF2B5EF4-FFF2-40B4-BE49-F238E27FC236}">
                <a16:creationId xmlns:a16="http://schemas.microsoft.com/office/drawing/2014/main" id="{FB9CE44A-F20F-98AE-2EA8-E99B2B6E5200}"/>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24</a:t>
            </a:fld>
            <a:endParaRPr lang="zh-TW" altLang="en-US" dirty="0"/>
          </a:p>
        </p:txBody>
      </p:sp>
      <p:graphicFrame>
        <p:nvGraphicFramePr>
          <p:cNvPr id="6" name="表格 5">
            <a:extLst>
              <a:ext uri="{FF2B5EF4-FFF2-40B4-BE49-F238E27FC236}">
                <a16:creationId xmlns:a16="http://schemas.microsoft.com/office/drawing/2014/main" id="{B899AA38-157C-280C-89D3-99F9F6D821EE}"/>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190146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6511-5F89-BD4A-B9FB-BC5CBBAA73F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79878FD-0781-0293-8440-FB8AB80DCAA9}"/>
              </a:ext>
            </a:extLst>
          </p:cNvPr>
          <p:cNvSpPr txBox="1">
            <a:spLocks/>
          </p:cNvSpPr>
          <p:nvPr/>
        </p:nvSpPr>
        <p:spPr>
          <a:xfrm>
            <a:off x="609600" y="511624"/>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柒、 附錄</a:t>
            </a:r>
            <a:r>
              <a:rPr lang="en-US" altLang="zh-TW" b="1" dirty="0"/>
              <a:t>-</a:t>
            </a:r>
            <a:r>
              <a:rPr lang="zh-TW" altLang="en-US" b="1" dirty="0"/>
              <a:t>教學設計</a:t>
            </a:r>
            <a:r>
              <a:rPr lang="en-US" altLang="zh-TW" b="1" dirty="0"/>
              <a:t>/</a:t>
            </a:r>
            <a:r>
              <a:rPr lang="zh-TW" altLang="en-US" b="1" dirty="0"/>
              <a:t>教案</a:t>
            </a:r>
          </a:p>
        </p:txBody>
      </p:sp>
      <p:pic>
        <p:nvPicPr>
          <p:cNvPr id="3" name="圖片 2">
            <a:extLst>
              <a:ext uri="{FF2B5EF4-FFF2-40B4-BE49-F238E27FC236}">
                <a16:creationId xmlns:a16="http://schemas.microsoft.com/office/drawing/2014/main" id="{F9E58C58-574D-A2D4-7173-EAE49BA51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6" y="1647320"/>
            <a:ext cx="4968940" cy="5024591"/>
          </a:xfrm>
          <a:prstGeom prst="rect">
            <a:avLst/>
          </a:prstGeom>
          <a:ln>
            <a:solidFill>
              <a:schemeClr val="accent3">
                <a:lumMod val="75000"/>
              </a:schemeClr>
            </a:solidFill>
          </a:ln>
        </p:spPr>
      </p:pic>
      <p:sp>
        <p:nvSpPr>
          <p:cNvPr id="4" name="投影片編號版面配置區 2">
            <a:extLst>
              <a:ext uri="{FF2B5EF4-FFF2-40B4-BE49-F238E27FC236}">
                <a16:creationId xmlns:a16="http://schemas.microsoft.com/office/drawing/2014/main" id="{BD443689-E17D-EF11-4B9F-F51AC62E7D71}"/>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25</a:t>
            </a:fld>
            <a:endParaRPr lang="zh-TW" altLang="en-US" dirty="0"/>
          </a:p>
        </p:txBody>
      </p:sp>
    </p:spTree>
    <p:extLst>
      <p:ext uri="{BB962C8B-B14F-4D97-AF65-F5344CB8AC3E}">
        <p14:creationId xmlns:p14="http://schemas.microsoft.com/office/powerpoint/2010/main" val="50948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12CCD-ABE6-ADED-32D0-2E1AFBB984A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4D44CA5-7FDB-7FCE-A579-CA7F0D99F335}"/>
              </a:ext>
            </a:extLst>
          </p:cNvPr>
          <p:cNvSpPr txBox="1">
            <a:spLocks/>
          </p:cNvSpPr>
          <p:nvPr/>
        </p:nvSpPr>
        <p:spPr>
          <a:xfrm>
            <a:off x="609600" y="468080"/>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柒、 附錄</a:t>
            </a:r>
            <a:r>
              <a:rPr lang="en-US" altLang="zh-TW" b="1" dirty="0"/>
              <a:t>-</a:t>
            </a:r>
            <a:r>
              <a:rPr lang="zh-TW" altLang="en-US" b="1" dirty="0"/>
              <a:t>學習單</a:t>
            </a:r>
          </a:p>
        </p:txBody>
      </p:sp>
      <p:pic>
        <p:nvPicPr>
          <p:cNvPr id="3" name="圖片 2">
            <a:extLst>
              <a:ext uri="{FF2B5EF4-FFF2-40B4-BE49-F238E27FC236}">
                <a16:creationId xmlns:a16="http://schemas.microsoft.com/office/drawing/2014/main" id="{13935CE1-5434-D3D1-DDA8-3B9C8A90B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07" y="1407886"/>
            <a:ext cx="4176693" cy="5358889"/>
          </a:xfrm>
          <a:prstGeom prst="rect">
            <a:avLst/>
          </a:prstGeom>
          <a:ln>
            <a:solidFill>
              <a:schemeClr val="accent3">
                <a:lumMod val="75000"/>
              </a:schemeClr>
            </a:solidFill>
          </a:ln>
        </p:spPr>
      </p:pic>
      <p:pic>
        <p:nvPicPr>
          <p:cNvPr id="4" name="圖片 3">
            <a:extLst>
              <a:ext uri="{FF2B5EF4-FFF2-40B4-BE49-F238E27FC236}">
                <a16:creationId xmlns:a16="http://schemas.microsoft.com/office/drawing/2014/main" id="{13001613-2032-45E7-694B-F12658D58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855" y="1407886"/>
            <a:ext cx="4284656" cy="5358889"/>
          </a:xfrm>
          <a:prstGeom prst="rect">
            <a:avLst/>
          </a:prstGeom>
          <a:ln>
            <a:solidFill>
              <a:schemeClr val="accent3">
                <a:lumMod val="75000"/>
              </a:schemeClr>
            </a:solidFill>
          </a:ln>
        </p:spPr>
      </p:pic>
      <p:sp>
        <p:nvSpPr>
          <p:cNvPr id="5" name="投影片編號版面配置區 5">
            <a:extLst>
              <a:ext uri="{FF2B5EF4-FFF2-40B4-BE49-F238E27FC236}">
                <a16:creationId xmlns:a16="http://schemas.microsoft.com/office/drawing/2014/main" id="{03F79487-9A00-7EBC-59A8-DA3F6F543DF7}"/>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26</a:t>
            </a:fld>
            <a:endParaRPr lang="zh-TW" altLang="en-US" dirty="0"/>
          </a:p>
        </p:txBody>
      </p:sp>
      <p:graphicFrame>
        <p:nvGraphicFramePr>
          <p:cNvPr id="6" name="表格 5">
            <a:extLst>
              <a:ext uri="{FF2B5EF4-FFF2-40B4-BE49-F238E27FC236}">
                <a16:creationId xmlns:a16="http://schemas.microsoft.com/office/drawing/2014/main" id="{4F2F5EB6-9924-0405-4EC1-E8608B8156DB}"/>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138572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CDD35-174F-9F26-6786-2BA2872133FC}"/>
            </a:ext>
          </a:extLst>
        </p:cNvPr>
        <p:cNvGrpSpPr/>
        <p:nvPr/>
      </p:nvGrpSpPr>
      <p:grpSpPr>
        <a:xfrm>
          <a:off x="0" y="0"/>
          <a:ext cx="0" cy="0"/>
          <a:chOff x="0" y="0"/>
          <a:chExt cx="0" cy="0"/>
        </a:xfrm>
      </p:grpSpPr>
      <p:pic>
        <p:nvPicPr>
          <p:cNvPr id="26" name="圖片 25">
            <a:extLst>
              <a:ext uri="{FF2B5EF4-FFF2-40B4-BE49-F238E27FC236}">
                <a16:creationId xmlns:a16="http://schemas.microsoft.com/office/drawing/2014/main" id="{341E99EE-0B34-5ECD-287A-71FB8A035BED}"/>
              </a:ext>
            </a:extLst>
          </p:cNvPr>
          <p:cNvPicPr>
            <a:picLocks noChangeAspect="1"/>
          </p:cNvPicPr>
          <p:nvPr/>
        </p:nvPicPr>
        <p:blipFill>
          <a:blip r:embed="rId3" cstate="print">
            <a:extLst>
              <a:ext uri="{28A0092B-C50C-407E-A947-70E740481C1C}">
                <a14:useLocalDpi xmlns:a14="http://schemas.microsoft.com/office/drawing/2010/main" val="0"/>
              </a:ext>
            </a:extLst>
          </a:blip>
          <a:srcRect l="62422" r="29635" b="85552"/>
          <a:stretch>
            <a:fillRect/>
          </a:stretch>
        </p:blipFill>
        <p:spPr>
          <a:xfrm rot="11474029">
            <a:off x="859578" y="2826778"/>
            <a:ext cx="482704" cy="602058"/>
          </a:xfrm>
          <a:prstGeom prst="rect">
            <a:avLst/>
          </a:prstGeom>
        </p:spPr>
      </p:pic>
      <p:sp>
        <p:nvSpPr>
          <p:cNvPr id="14" name="文字方塊 13">
            <a:extLst>
              <a:ext uri="{FF2B5EF4-FFF2-40B4-BE49-F238E27FC236}">
                <a16:creationId xmlns:a16="http://schemas.microsoft.com/office/drawing/2014/main" id="{00429145-BB99-2F44-68E9-D1D6A4E6F7B2}"/>
              </a:ext>
            </a:extLst>
          </p:cNvPr>
          <p:cNvSpPr txBox="1"/>
          <p:nvPr/>
        </p:nvSpPr>
        <p:spPr>
          <a:xfrm>
            <a:off x="4464784" y="3222110"/>
            <a:ext cx="3262432" cy="1015663"/>
          </a:xfrm>
          <a:prstGeom prst="rect">
            <a:avLst/>
          </a:prstGeom>
          <a:solidFill>
            <a:srgbClr val="0B9EA0"/>
          </a:solidFill>
          <a:ln>
            <a:noFill/>
          </a:ln>
        </p:spPr>
        <p:txBody>
          <a:bodyPr wrap="none" rtlCol="0">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敬請指教</a:t>
            </a:r>
          </a:p>
        </p:txBody>
      </p:sp>
      <p:pic>
        <p:nvPicPr>
          <p:cNvPr id="21" name="圖片 20">
            <a:extLst>
              <a:ext uri="{FF2B5EF4-FFF2-40B4-BE49-F238E27FC236}">
                <a16:creationId xmlns:a16="http://schemas.microsoft.com/office/drawing/2014/main" id="{56C4F828-A966-C22B-E6B9-F3CBF2AFBC93}"/>
              </a:ext>
            </a:extLst>
          </p:cNvPr>
          <p:cNvPicPr>
            <a:picLocks noChangeAspect="1"/>
          </p:cNvPicPr>
          <p:nvPr/>
        </p:nvPicPr>
        <p:blipFill>
          <a:blip r:embed="rId4">
            <a:extLst>
              <a:ext uri="{28A0092B-C50C-407E-A947-70E740481C1C}">
                <a14:useLocalDpi xmlns:a14="http://schemas.microsoft.com/office/drawing/2010/main" val="0"/>
              </a:ext>
            </a:extLst>
          </a:blip>
          <a:srcRect l="91549" b="86700"/>
          <a:stretch>
            <a:fillRect/>
          </a:stretch>
        </p:blipFill>
        <p:spPr>
          <a:xfrm rot="1036726">
            <a:off x="9549380" y="2068938"/>
            <a:ext cx="958479" cy="1034164"/>
          </a:xfrm>
          <a:prstGeom prst="rect">
            <a:avLst/>
          </a:prstGeom>
        </p:spPr>
      </p:pic>
      <p:pic>
        <p:nvPicPr>
          <p:cNvPr id="11" name="圖片 10">
            <a:extLst>
              <a:ext uri="{FF2B5EF4-FFF2-40B4-BE49-F238E27FC236}">
                <a16:creationId xmlns:a16="http://schemas.microsoft.com/office/drawing/2014/main" id="{C7F8AD68-34AD-02C2-85DD-59CBD1C7F8A2}"/>
              </a:ext>
            </a:extLst>
          </p:cNvPr>
          <p:cNvPicPr>
            <a:picLocks noChangeAspect="1"/>
          </p:cNvPicPr>
          <p:nvPr/>
        </p:nvPicPr>
        <p:blipFill>
          <a:blip r:embed="rId5">
            <a:extLst>
              <a:ext uri="{28A0092B-C50C-407E-A947-70E740481C1C}">
                <a14:useLocalDpi xmlns:a14="http://schemas.microsoft.com/office/drawing/2010/main" val="0"/>
              </a:ext>
            </a:extLst>
          </a:blip>
          <a:srcRect t="52995" r="2971"/>
          <a:stretch>
            <a:fillRect/>
          </a:stretch>
        </p:blipFill>
        <p:spPr>
          <a:xfrm>
            <a:off x="9770981" y="5727063"/>
            <a:ext cx="2394016" cy="1159764"/>
          </a:xfrm>
          <a:prstGeom prst="rect">
            <a:avLst/>
          </a:prstGeom>
        </p:spPr>
      </p:pic>
      <p:grpSp>
        <p:nvGrpSpPr>
          <p:cNvPr id="12" name="群組 11">
            <a:extLst>
              <a:ext uri="{FF2B5EF4-FFF2-40B4-BE49-F238E27FC236}">
                <a16:creationId xmlns:a16="http://schemas.microsoft.com/office/drawing/2014/main" id="{A9AD9140-9529-1B80-1BC3-8DC4D915976D}"/>
              </a:ext>
            </a:extLst>
          </p:cNvPr>
          <p:cNvGrpSpPr/>
          <p:nvPr/>
        </p:nvGrpSpPr>
        <p:grpSpPr>
          <a:xfrm>
            <a:off x="-26976" y="4562595"/>
            <a:ext cx="3207056" cy="2379369"/>
            <a:chOff x="-26976" y="4585745"/>
            <a:chExt cx="3207056" cy="2379369"/>
          </a:xfrm>
        </p:grpSpPr>
        <p:pic>
          <p:nvPicPr>
            <p:cNvPr id="15" name="圖片 14">
              <a:extLst>
                <a:ext uri="{FF2B5EF4-FFF2-40B4-BE49-F238E27FC236}">
                  <a16:creationId xmlns:a16="http://schemas.microsoft.com/office/drawing/2014/main" id="{46B8875A-E91A-9ED4-4773-6DAA45D93700}"/>
                </a:ext>
              </a:extLst>
            </p:cNvPr>
            <p:cNvPicPr>
              <a:picLocks noChangeAspect="1"/>
            </p:cNvPicPr>
            <p:nvPr/>
          </p:nvPicPr>
          <p:blipFill>
            <a:blip r:embed="rId5">
              <a:extLst>
                <a:ext uri="{28A0092B-C50C-407E-A947-70E740481C1C}">
                  <a14:useLocalDpi xmlns:a14="http://schemas.microsoft.com/office/drawing/2010/main" val="0"/>
                </a:ext>
              </a:extLst>
            </a:blip>
            <a:srcRect l="50472" t="2820" b="47005"/>
            <a:stretch>
              <a:fillRect/>
            </a:stretch>
          </p:blipFill>
          <p:spPr>
            <a:xfrm>
              <a:off x="-26976" y="4585745"/>
              <a:ext cx="1222027" cy="1237996"/>
            </a:xfrm>
            <a:prstGeom prst="rect">
              <a:avLst/>
            </a:prstGeom>
          </p:spPr>
        </p:pic>
        <p:pic>
          <p:nvPicPr>
            <p:cNvPr id="16" name="圖片 15">
              <a:extLst>
                <a:ext uri="{FF2B5EF4-FFF2-40B4-BE49-F238E27FC236}">
                  <a16:creationId xmlns:a16="http://schemas.microsoft.com/office/drawing/2014/main" id="{7BAD20F7-AA69-80F9-F0A3-3A65C5803972}"/>
                </a:ext>
              </a:extLst>
            </p:cNvPr>
            <p:cNvPicPr>
              <a:picLocks noChangeAspect="1"/>
            </p:cNvPicPr>
            <p:nvPr/>
          </p:nvPicPr>
          <p:blipFill>
            <a:blip r:embed="rId4">
              <a:extLst>
                <a:ext uri="{28A0092B-C50C-407E-A947-70E740481C1C}">
                  <a14:useLocalDpi xmlns:a14="http://schemas.microsoft.com/office/drawing/2010/main" val="0"/>
                </a:ext>
              </a:extLst>
            </a:blip>
            <a:srcRect l="51743" r="38050" b="85552"/>
            <a:stretch>
              <a:fillRect/>
            </a:stretch>
          </p:blipFill>
          <p:spPr>
            <a:xfrm>
              <a:off x="1" y="5805350"/>
              <a:ext cx="1195050" cy="1159764"/>
            </a:xfrm>
            <a:prstGeom prst="rect">
              <a:avLst/>
            </a:prstGeom>
          </p:spPr>
        </p:pic>
        <p:pic>
          <p:nvPicPr>
            <p:cNvPr id="17" name="圖片 16">
              <a:extLst>
                <a:ext uri="{FF2B5EF4-FFF2-40B4-BE49-F238E27FC236}">
                  <a16:creationId xmlns:a16="http://schemas.microsoft.com/office/drawing/2014/main" id="{77AA26E6-8FEC-3917-CD32-0225D9ADDACB}"/>
                </a:ext>
              </a:extLst>
            </p:cNvPr>
            <p:cNvPicPr>
              <a:picLocks noChangeAspect="1"/>
            </p:cNvPicPr>
            <p:nvPr/>
          </p:nvPicPr>
          <p:blipFill>
            <a:blip r:embed="rId4">
              <a:extLst>
                <a:ext uri="{28A0092B-C50C-407E-A947-70E740481C1C}">
                  <a14:useLocalDpi xmlns:a14="http://schemas.microsoft.com/office/drawing/2010/main" val="0"/>
                </a:ext>
              </a:extLst>
            </a:blip>
            <a:srcRect l="71943" r="11015" b="85552"/>
            <a:stretch>
              <a:fillRect/>
            </a:stretch>
          </p:blipFill>
          <p:spPr>
            <a:xfrm>
              <a:off x="1184891" y="5802659"/>
              <a:ext cx="1995189" cy="1159764"/>
            </a:xfrm>
            <a:prstGeom prst="rect">
              <a:avLst/>
            </a:prstGeom>
          </p:spPr>
        </p:pic>
      </p:grpSp>
      <p:pic>
        <p:nvPicPr>
          <p:cNvPr id="24" name="圖片 23">
            <a:extLst>
              <a:ext uri="{FF2B5EF4-FFF2-40B4-BE49-F238E27FC236}">
                <a16:creationId xmlns:a16="http://schemas.microsoft.com/office/drawing/2014/main" id="{54F54AFB-7F43-96C1-55F1-AE3BF357F5D0}"/>
              </a:ext>
            </a:extLst>
          </p:cNvPr>
          <p:cNvPicPr>
            <a:picLocks noChangeAspect="1"/>
          </p:cNvPicPr>
          <p:nvPr/>
        </p:nvPicPr>
        <p:blipFill>
          <a:blip r:embed="rId6" cstate="print">
            <a:extLst>
              <a:ext uri="{28A0092B-C50C-407E-A947-70E740481C1C}">
                <a14:useLocalDpi xmlns:a14="http://schemas.microsoft.com/office/drawing/2010/main" val="0"/>
              </a:ext>
            </a:extLst>
          </a:blip>
          <a:srcRect l="62422" r="29635" b="85552"/>
          <a:stretch>
            <a:fillRect/>
          </a:stretch>
        </p:blipFill>
        <p:spPr>
          <a:xfrm rot="2962924">
            <a:off x="1404372" y="1594125"/>
            <a:ext cx="734337" cy="915911"/>
          </a:xfrm>
          <a:prstGeom prst="rect">
            <a:avLst/>
          </a:prstGeom>
        </p:spPr>
      </p:pic>
      <p:pic>
        <p:nvPicPr>
          <p:cNvPr id="27" name="圖片 26">
            <a:extLst>
              <a:ext uri="{FF2B5EF4-FFF2-40B4-BE49-F238E27FC236}">
                <a16:creationId xmlns:a16="http://schemas.microsoft.com/office/drawing/2014/main" id="{BD6B3AF3-D0D0-7D15-EDD7-6AFB65B8A075}"/>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rcRect l="62422" r="29635" b="85552"/>
          <a:stretch>
            <a:fillRect/>
          </a:stretch>
        </p:blipFill>
        <p:spPr>
          <a:xfrm rot="13436796">
            <a:off x="1841689" y="2650780"/>
            <a:ext cx="375708" cy="468606"/>
          </a:xfrm>
          <a:prstGeom prst="rect">
            <a:avLst/>
          </a:prstGeom>
        </p:spPr>
      </p:pic>
      <p:pic>
        <p:nvPicPr>
          <p:cNvPr id="28" name="圖片 27">
            <a:extLst>
              <a:ext uri="{FF2B5EF4-FFF2-40B4-BE49-F238E27FC236}">
                <a16:creationId xmlns:a16="http://schemas.microsoft.com/office/drawing/2014/main" id="{1C0AB30E-9E9C-3BD9-8C90-2A7CAA6C467D}"/>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l="91549" b="86700"/>
          <a:stretch>
            <a:fillRect/>
          </a:stretch>
        </p:blipFill>
        <p:spPr>
          <a:xfrm rot="4426844">
            <a:off x="10820201" y="3226076"/>
            <a:ext cx="656345" cy="708172"/>
          </a:xfrm>
          <a:prstGeom prst="rect">
            <a:avLst/>
          </a:prstGeom>
        </p:spPr>
      </p:pic>
    </p:spTree>
    <p:extLst>
      <p:ext uri="{BB962C8B-B14F-4D97-AF65-F5344CB8AC3E}">
        <p14:creationId xmlns:p14="http://schemas.microsoft.com/office/powerpoint/2010/main" val="1164829267"/>
      </p:ext>
    </p:extLst>
  </p:cSld>
  <p:clrMapOvr>
    <a:masterClrMapping/>
  </p:clrMapOvr>
  <mc:AlternateContent xmlns:mc="http://schemas.openxmlformats.org/markup-compatibility/2006" xmlns:p14="http://schemas.microsoft.com/office/powerpoint/2010/main">
    <mc:Choice Requires="p14">
      <p:transition spd="slow" p14:dur="2000" advTm="11389"/>
    </mc:Choice>
    <mc:Fallback xmlns="">
      <p:transition spd="slow" advTm="1138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30A83D-5178-2C29-DFF4-0D83C7AA8E79}"/>
              </a:ext>
            </a:extLst>
          </p:cNvPr>
          <p:cNvSpPr txBox="1">
            <a:spLocks/>
          </p:cNvSpPr>
          <p:nvPr/>
        </p:nvSpPr>
        <p:spPr>
          <a:xfrm>
            <a:off x="609600" y="827308"/>
            <a:ext cx="10972800" cy="1066800"/>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sz="4000" b="1" dirty="0">
                <a:solidFill>
                  <a:schemeClr val="tx2"/>
                </a:solidFill>
              </a:rPr>
              <a:t>壹、 教學動機與理論基礎</a:t>
            </a:r>
          </a:p>
        </p:txBody>
      </p:sp>
      <p:sp>
        <p:nvSpPr>
          <p:cNvPr id="3" name="矩形 2">
            <a:extLst>
              <a:ext uri="{FF2B5EF4-FFF2-40B4-BE49-F238E27FC236}">
                <a16:creationId xmlns:a16="http://schemas.microsoft.com/office/drawing/2014/main" id="{1990F7B0-E82E-F6D1-F03C-7FB29504FABA}"/>
              </a:ext>
            </a:extLst>
          </p:cNvPr>
          <p:cNvSpPr/>
          <p:nvPr/>
        </p:nvSpPr>
        <p:spPr>
          <a:xfrm>
            <a:off x="718819" y="5346697"/>
            <a:ext cx="10896600" cy="79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分類</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(classification)</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是自然科學中的核心科學過程技能之一</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(science process skills)</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4" name="文字方塊 3">
            <a:extLst>
              <a:ext uri="{FF2B5EF4-FFF2-40B4-BE49-F238E27FC236}">
                <a16:creationId xmlns:a16="http://schemas.microsoft.com/office/drawing/2014/main" id="{AE8AF71D-6259-4160-7DFF-C2D106687750}"/>
              </a:ext>
            </a:extLst>
          </p:cNvPr>
          <p:cNvSpPr txBox="1"/>
          <p:nvPr/>
        </p:nvSpPr>
        <p:spPr>
          <a:xfrm>
            <a:off x="1110343" y="2170689"/>
            <a:ext cx="6093068" cy="400110"/>
          </a:xfrm>
          <a:prstGeom prst="rect">
            <a:avLst/>
          </a:prstGeom>
          <a:noFill/>
        </p:spPr>
        <p:txBody>
          <a:bodyPr wrap="square">
            <a:spAutoFit/>
          </a:bodyPr>
          <a:lstStyle/>
          <a:p>
            <a:r>
              <a:rPr lang="zh-TW" altLang="en-US" sz="20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「二分法分類」是發展學生科學過程技能的關鍵方法</a:t>
            </a:r>
          </a:p>
        </p:txBody>
      </p:sp>
      <p:sp>
        <p:nvSpPr>
          <p:cNvPr id="5" name="文字方塊 4">
            <a:extLst>
              <a:ext uri="{FF2B5EF4-FFF2-40B4-BE49-F238E27FC236}">
                <a16:creationId xmlns:a16="http://schemas.microsoft.com/office/drawing/2014/main" id="{97656433-876B-2B7C-ADCF-18F5AE2B884C}"/>
              </a:ext>
            </a:extLst>
          </p:cNvPr>
          <p:cNvSpPr txBox="1"/>
          <p:nvPr/>
        </p:nvSpPr>
        <p:spPr>
          <a:xfrm>
            <a:off x="846666" y="1590073"/>
            <a:ext cx="4964853" cy="523220"/>
          </a:xfrm>
          <a:prstGeom prst="rect">
            <a:avLst/>
          </a:prstGeom>
          <a:noFill/>
        </p:spPr>
        <p:txBody>
          <a:bodyPr wrap="square">
            <a:spAutoFit/>
          </a:bodyPr>
          <a:lstStyle/>
          <a:p>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Trowbridge &amp; Bybee(1996)</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0B261A8F-3100-6418-E2AE-828098D2C742}"/>
              </a:ext>
            </a:extLst>
          </p:cNvPr>
          <p:cNvSpPr txBox="1"/>
          <p:nvPr/>
        </p:nvSpPr>
        <p:spPr>
          <a:xfrm>
            <a:off x="846667" y="2982158"/>
            <a:ext cx="5249333" cy="461665"/>
          </a:xfrm>
          <a:prstGeom prst="rect">
            <a:avLst/>
          </a:prstGeom>
          <a:noFill/>
        </p:spPr>
        <p:txBody>
          <a:bodyPr wrap="square">
            <a:spAutoFit/>
          </a:bodyPr>
          <a:lstStyle/>
          <a:p>
            <a:r>
              <a:rPr lang="zh-TW" altLang="en-US" sz="2400" b="1"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學生在分類活動可培養相關能力</a:t>
            </a:r>
            <a:endParaRPr lang="en-US" altLang="zh-TW" sz="2400" b="1"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a:extLst>
              <a:ext uri="{FF2B5EF4-FFF2-40B4-BE49-F238E27FC236}">
                <a16:creationId xmlns:a16="http://schemas.microsoft.com/office/drawing/2014/main" id="{4AD0CC87-7CB4-C9E4-8BF5-77DDE57139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549" y="3678934"/>
            <a:ext cx="612000" cy="612000"/>
          </a:xfrm>
          <a:prstGeom prst="rect">
            <a:avLst/>
          </a:prstGeom>
        </p:spPr>
      </p:pic>
      <p:pic>
        <p:nvPicPr>
          <p:cNvPr id="8" name="圖片 7">
            <a:extLst>
              <a:ext uri="{FF2B5EF4-FFF2-40B4-BE49-F238E27FC236}">
                <a16:creationId xmlns:a16="http://schemas.microsoft.com/office/drawing/2014/main" id="{54DBB790-7048-E060-3486-E93A927DB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4928" y="3736534"/>
            <a:ext cx="554400" cy="554400"/>
          </a:xfrm>
          <a:prstGeom prst="rect">
            <a:avLst/>
          </a:prstGeom>
        </p:spPr>
      </p:pic>
      <p:pic>
        <p:nvPicPr>
          <p:cNvPr id="9" name="圖片 8">
            <a:extLst>
              <a:ext uri="{FF2B5EF4-FFF2-40B4-BE49-F238E27FC236}">
                <a16:creationId xmlns:a16="http://schemas.microsoft.com/office/drawing/2014/main" id="{CCD4CF8F-0BAB-5C28-2C94-54A34E1CE5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792" y="3735422"/>
            <a:ext cx="555512" cy="555512"/>
          </a:xfrm>
          <a:prstGeom prst="rect">
            <a:avLst/>
          </a:prstGeom>
        </p:spPr>
      </p:pic>
      <p:sp>
        <p:nvSpPr>
          <p:cNvPr id="10" name="文字方塊 9">
            <a:extLst>
              <a:ext uri="{FF2B5EF4-FFF2-40B4-BE49-F238E27FC236}">
                <a16:creationId xmlns:a16="http://schemas.microsoft.com/office/drawing/2014/main" id="{367A138B-14E7-8384-6073-D404E2C9F8BD}"/>
              </a:ext>
            </a:extLst>
          </p:cNvPr>
          <p:cNvSpPr txBox="1"/>
          <p:nvPr/>
        </p:nvSpPr>
        <p:spPr>
          <a:xfrm>
            <a:off x="718819" y="4513423"/>
            <a:ext cx="1729459" cy="461665"/>
          </a:xfrm>
          <a:prstGeom prst="rect">
            <a:avLst/>
          </a:prstGeom>
          <a:noFill/>
        </p:spPr>
        <p:txBody>
          <a:bodyPr wrap="square">
            <a:spAutoFit/>
          </a:bodyPr>
          <a:lstStyle/>
          <a:p>
            <a:pPr algn="ctr"/>
            <a:r>
              <a:rPr lang="zh-TW" altLang="en-US" sz="24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觀察能力</a:t>
            </a:r>
            <a:endParaRPr lang="en-US" altLang="zh-TW" sz="24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字方塊 10">
            <a:extLst>
              <a:ext uri="{FF2B5EF4-FFF2-40B4-BE49-F238E27FC236}">
                <a16:creationId xmlns:a16="http://schemas.microsoft.com/office/drawing/2014/main" id="{BFC8CC9E-3612-8CF7-AB79-06B673B9B2A8}"/>
              </a:ext>
            </a:extLst>
          </p:cNvPr>
          <p:cNvSpPr txBox="1"/>
          <p:nvPr/>
        </p:nvSpPr>
        <p:spPr>
          <a:xfrm>
            <a:off x="3113820" y="4513423"/>
            <a:ext cx="1729459" cy="461665"/>
          </a:xfrm>
          <a:prstGeom prst="rect">
            <a:avLst/>
          </a:prstGeom>
          <a:noFill/>
        </p:spPr>
        <p:txBody>
          <a:bodyPr wrap="square">
            <a:spAutoFit/>
          </a:bodyPr>
          <a:lstStyle/>
          <a:p>
            <a:pPr algn="ctr"/>
            <a:r>
              <a:rPr lang="zh-TW" altLang="en-US" sz="24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比較能力</a:t>
            </a:r>
            <a:endParaRPr lang="en-US" altLang="zh-TW" sz="24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文字方塊 11">
            <a:extLst>
              <a:ext uri="{FF2B5EF4-FFF2-40B4-BE49-F238E27FC236}">
                <a16:creationId xmlns:a16="http://schemas.microsoft.com/office/drawing/2014/main" id="{1C85C54D-5372-7843-8925-62C8979DA8F7}"/>
              </a:ext>
            </a:extLst>
          </p:cNvPr>
          <p:cNvSpPr txBox="1"/>
          <p:nvPr/>
        </p:nvSpPr>
        <p:spPr>
          <a:xfrm>
            <a:off x="5508821" y="4513423"/>
            <a:ext cx="2226615" cy="461665"/>
          </a:xfrm>
          <a:prstGeom prst="rect">
            <a:avLst/>
          </a:prstGeom>
          <a:noFill/>
        </p:spPr>
        <p:txBody>
          <a:bodyPr wrap="square">
            <a:spAutoFit/>
          </a:bodyPr>
          <a:lstStyle/>
          <a:p>
            <a:pPr algn="ctr"/>
            <a:r>
              <a:rPr lang="zh-TW" altLang="en-US" sz="24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邏輯推理能力</a:t>
            </a:r>
            <a:endParaRPr lang="en-US" altLang="zh-TW" sz="24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文字方塊 12">
            <a:extLst>
              <a:ext uri="{FF2B5EF4-FFF2-40B4-BE49-F238E27FC236}">
                <a16:creationId xmlns:a16="http://schemas.microsoft.com/office/drawing/2014/main" id="{DD6987E7-0464-8A5E-BE9D-862A7A529968}"/>
              </a:ext>
            </a:extLst>
          </p:cNvPr>
          <p:cNvSpPr txBox="1"/>
          <p:nvPr/>
        </p:nvSpPr>
        <p:spPr>
          <a:xfrm>
            <a:off x="8400977" y="4513423"/>
            <a:ext cx="3072204" cy="461665"/>
          </a:xfrm>
          <a:prstGeom prst="rect">
            <a:avLst/>
          </a:prstGeom>
          <a:noFill/>
        </p:spPr>
        <p:txBody>
          <a:bodyPr wrap="square">
            <a:spAutoFit/>
          </a:bodyPr>
          <a:lstStyle/>
          <a:p>
            <a:pPr algn="ctr"/>
            <a:r>
              <a:rPr lang="zh-TW" altLang="en-US" sz="2400" dirty="0">
                <a:solidFill>
                  <a:schemeClr val="tx1">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科學推理與歸納能力</a:t>
            </a:r>
          </a:p>
        </p:txBody>
      </p:sp>
      <p:pic>
        <p:nvPicPr>
          <p:cNvPr id="14" name="圖片 13">
            <a:extLst>
              <a:ext uri="{FF2B5EF4-FFF2-40B4-BE49-F238E27FC236}">
                <a16:creationId xmlns:a16="http://schemas.microsoft.com/office/drawing/2014/main" id="{08AC5B66-56FC-11D5-9534-A8976453E8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079" y="3642934"/>
            <a:ext cx="648000" cy="648000"/>
          </a:xfrm>
          <a:prstGeom prst="rect">
            <a:avLst/>
          </a:prstGeom>
        </p:spPr>
      </p:pic>
      <p:pic>
        <p:nvPicPr>
          <p:cNvPr id="15" name="圖形 14" descr="關閉 以實心填滿">
            <a:extLst>
              <a:ext uri="{FF2B5EF4-FFF2-40B4-BE49-F238E27FC236}">
                <a16:creationId xmlns:a16="http://schemas.microsoft.com/office/drawing/2014/main" id="{319F03B7-339C-A141-AAD6-C8FAD044A79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26845" y="4112633"/>
            <a:ext cx="400110" cy="400110"/>
          </a:xfrm>
          <a:prstGeom prst="rect">
            <a:avLst/>
          </a:prstGeom>
        </p:spPr>
      </p:pic>
      <p:pic>
        <p:nvPicPr>
          <p:cNvPr id="16" name="圖形 15" descr="關閉 以實心填滿">
            <a:extLst>
              <a:ext uri="{FF2B5EF4-FFF2-40B4-BE49-F238E27FC236}">
                <a16:creationId xmlns:a16="http://schemas.microsoft.com/office/drawing/2014/main" id="{657C0CD4-3E7E-F2DF-66FA-E8BF4D27716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50090" y="4112633"/>
            <a:ext cx="400110" cy="400110"/>
          </a:xfrm>
          <a:prstGeom prst="rect">
            <a:avLst/>
          </a:prstGeom>
        </p:spPr>
      </p:pic>
      <p:pic>
        <p:nvPicPr>
          <p:cNvPr id="17" name="圖形 16" descr="關閉 以實心填滿">
            <a:extLst>
              <a:ext uri="{FF2B5EF4-FFF2-40B4-BE49-F238E27FC236}">
                <a16:creationId xmlns:a16="http://schemas.microsoft.com/office/drawing/2014/main" id="{3A89A1FD-AEFC-0A36-F821-6C394EB09CD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847582" y="4112633"/>
            <a:ext cx="400110" cy="400110"/>
          </a:xfrm>
          <a:prstGeom prst="rect">
            <a:avLst/>
          </a:prstGeom>
        </p:spPr>
      </p:pic>
      <p:sp>
        <p:nvSpPr>
          <p:cNvPr id="18" name="投影片編號版面配置區 28">
            <a:extLst>
              <a:ext uri="{FF2B5EF4-FFF2-40B4-BE49-F238E27FC236}">
                <a16:creationId xmlns:a16="http://schemas.microsoft.com/office/drawing/2014/main" id="{858FECCD-7F3E-2F95-82FA-16E139BCDF59}"/>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3</a:t>
            </a:fld>
            <a:endParaRPr lang="zh-TW" altLang="en-US" dirty="0"/>
          </a:p>
        </p:txBody>
      </p:sp>
      <p:graphicFrame>
        <p:nvGraphicFramePr>
          <p:cNvPr id="19" name="表格 18">
            <a:extLst>
              <a:ext uri="{FF2B5EF4-FFF2-40B4-BE49-F238E27FC236}">
                <a16:creationId xmlns:a16="http://schemas.microsoft.com/office/drawing/2014/main" id="{B1E7901B-7AAC-2B23-9CC5-80035C09CAC3}"/>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140468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DA2E-4595-7472-3172-295B0B7F9DC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1248D32-852F-0AF0-3CB1-5C3E249E829B}"/>
              </a:ext>
            </a:extLst>
          </p:cNvPr>
          <p:cNvSpPr txBox="1">
            <a:spLocks/>
          </p:cNvSpPr>
          <p:nvPr/>
        </p:nvSpPr>
        <p:spPr>
          <a:xfrm>
            <a:off x="609600" y="1869141"/>
            <a:ext cx="10972800" cy="106680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sz="3600" dirty="0"/>
              <a:t>雙重理論基礎</a:t>
            </a:r>
          </a:p>
        </p:txBody>
      </p:sp>
      <p:sp>
        <p:nvSpPr>
          <p:cNvPr id="3" name="文字方塊 2">
            <a:extLst>
              <a:ext uri="{FF2B5EF4-FFF2-40B4-BE49-F238E27FC236}">
                <a16:creationId xmlns:a16="http://schemas.microsoft.com/office/drawing/2014/main" id="{65106DE6-16A9-3740-C596-4B8874F18016}"/>
              </a:ext>
            </a:extLst>
          </p:cNvPr>
          <p:cNvSpPr txBox="1"/>
          <p:nvPr/>
        </p:nvSpPr>
        <p:spPr>
          <a:xfrm>
            <a:off x="799740" y="2379452"/>
            <a:ext cx="6797040" cy="784830"/>
          </a:xfrm>
          <a:prstGeom prst="rect">
            <a:avLst/>
          </a:prstGeom>
          <a:noFill/>
        </p:spPr>
        <p:txBody>
          <a:bodyPr wrap="square">
            <a:spAutoFit/>
          </a:bodyPr>
          <a:lstStyle/>
          <a:p>
            <a:pPr marL="342900" indent="-342900" algn="l">
              <a:spcAft>
                <a:spcPts val="600"/>
              </a:spcAft>
              <a:buFont typeface="Arial" panose="020B0604020202020204" pitchFamily="34" charset="0"/>
              <a:buChar char="•"/>
            </a:pP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CLIL(Content and Language Integrated Learning)</a:t>
            </a:r>
          </a:p>
          <a:p>
            <a:pPr marL="342900" indent="-342900" algn="l">
              <a:spcAft>
                <a:spcPts val="600"/>
              </a:spcAft>
              <a:buFont typeface="Arial" panose="020B0604020202020204" pitchFamily="34" charset="0"/>
              <a:buChar char="•"/>
            </a:pP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5E </a:t>
            </a: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探究學習環</a:t>
            </a: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(5EInquiry-Based Learning)</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4" name="群組 3">
            <a:extLst>
              <a:ext uri="{FF2B5EF4-FFF2-40B4-BE49-F238E27FC236}">
                <a16:creationId xmlns:a16="http://schemas.microsoft.com/office/drawing/2014/main" id="{201919EB-5677-CE17-1B06-43154700855C}"/>
              </a:ext>
            </a:extLst>
          </p:cNvPr>
          <p:cNvGrpSpPr/>
          <p:nvPr/>
        </p:nvGrpSpPr>
        <p:grpSpPr>
          <a:xfrm>
            <a:off x="7010400" y="1869141"/>
            <a:ext cx="4592320" cy="988589"/>
            <a:chOff x="6850380" y="1973060"/>
            <a:chExt cx="4592320" cy="988589"/>
          </a:xfrm>
        </p:grpSpPr>
        <p:sp>
          <p:nvSpPr>
            <p:cNvPr id="5" name="矩形 4">
              <a:extLst>
                <a:ext uri="{FF2B5EF4-FFF2-40B4-BE49-F238E27FC236}">
                  <a16:creationId xmlns:a16="http://schemas.microsoft.com/office/drawing/2014/main" id="{ED50AAE6-F73D-1A44-7EFB-4E39460084B9}"/>
                </a:ext>
              </a:extLst>
            </p:cNvPr>
            <p:cNvSpPr/>
            <p:nvPr/>
          </p:nvSpPr>
          <p:spPr>
            <a:xfrm>
              <a:off x="6850380" y="1973060"/>
              <a:ext cx="4592320" cy="988589"/>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1140BE91-2C42-5144-D0B9-240006196580}"/>
                </a:ext>
              </a:extLst>
            </p:cNvPr>
            <p:cNvSpPr txBox="1"/>
            <p:nvPr/>
          </p:nvSpPr>
          <p:spPr>
            <a:xfrm>
              <a:off x="6936740" y="2051856"/>
              <a:ext cx="4419600" cy="830997"/>
            </a:xfrm>
            <a:prstGeom prst="rect">
              <a:avLst/>
            </a:prstGeom>
            <a:noFill/>
          </p:spPr>
          <p:txBody>
            <a:bodyPr wrap="square">
              <a:spAutoFit/>
            </a:bodyPr>
            <a:lstStyle/>
            <a:p>
              <a:r>
                <a:rPr lang="zh-TW" altLang="en-US" sz="2400" b="0"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強調「以語言促進科學理解，以科學情境帶動語言使用」</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7" name="標題 1">
            <a:extLst>
              <a:ext uri="{FF2B5EF4-FFF2-40B4-BE49-F238E27FC236}">
                <a16:creationId xmlns:a16="http://schemas.microsoft.com/office/drawing/2014/main" id="{5C396FC0-411E-588D-0748-9661C483B2F3}"/>
              </a:ext>
            </a:extLst>
          </p:cNvPr>
          <p:cNvSpPr txBox="1">
            <a:spLocks/>
          </p:cNvSpPr>
          <p:nvPr/>
        </p:nvSpPr>
        <p:spPr>
          <a:xfrm>
            <a:off x="609600" y="3505049"/>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sz="3600" dirty="0"/>
              <a:t>學科語言標記</a:t>
            </a:r>
            <a:r>
              <a:rPr lang="en-US" altLang="zh-TW" sz="2000" dirty="0"/>
              <a:t>(language markers)</a:t>
            </a:r>
            <a:endParaRPr lang="zh-TW" altLang="en-US" sz="3600" dirty="0"/>
          </a:p>
        </p:txBody>
      </p:sp>
      <p:sp>
        <p:nvSpPr>
          <p:cNvPr id="8" name="文字方塊 7">
            <a:extLst>
              <a:ext uri="{FF2B5EF4-FFF2-40B4-BE49-F238E27FC236}">
                <a16:creationId xmlns:a16="http://schemas.microsoft.com/office/drawing/2014/main" id="{6F74F303-775B-1551-1732-1E5A91C63BBA}"/>
              </a:ext>
            </a:extLst>
          </p:cNvPr>
          <p:cNvSpPr txBox="1"/>
          <p:nvPr/>
        </p:nvSpPr>
        <p:spPr>
          <a:xfrm>
            <a:off x="810626" y="4245779"/>
            <a:ext cx="6797040" cy="707886"/>
          </a:xfrm>
          <a:prstGeom prst="rect">
            <a:avLst/>
          </a:prstGeom>
          <a:noFill/>
        </p:spPr>
        <p:txBody>
          <a:bodyPr wrap="square">
            <a:spAutoFit/>
          </a:bodyPr>
          <a:lstStyle/>
          <a:p>
            <a:pPr marL="342900" indent="-342900">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“either...or...”</a:t>
            </a:r>
          </a:p>
          <a:p>
            <a:pPr marL="342900" indent="-342900">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“If...then...”</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9" name="群組 8">
            <a:extLst>
              <a:ext uri="{FF2B5EF4-FFF2-40B4-BE49-F238E27FC236}">
                <a16:creationId xmlns:a16="http://schemas.microsoft.com/office/drawing/2014/main" id="{902E655A-3D5B-52CB-D644-35D7E570D91C}"/>
              </a:ext>
            </a:extLst>
          </p:cNvPr>
          <p:cNvGrpSpPr/>
          <p:nvPr/>
        </p:nvGrpSpPr>
        <p:grpSpPr>
          <a:xfrm>
            <a:off x="7010400" y="3821035"/>
            <a:ext cx="4592320" cy="988589"/>
            <a:chOff x="6850380" y="1973060"/>
            <a:chExt cx="4592320" cy="988589"/>
          </a:xfrm>
        </p:grpSpPr>
        <p:sp>
          <p:nvSpPr>
            <p:cNvPr id="10" name="矩形 9">
              <a:extLst>
                <a:ext uri="{FF2B5EF4-FFF2-40B4-BE49-F238E27FC236}">
                  <a16:creationId xmlns:a16="http://schemas.microsoft.com/office/drawing/2014/main" id="{E276CD26-2FD5-4F89-9809-8836262E3050}"/>
                </a:ext>
              </a:extLst>
            </p:cNvPr>
            <p:cNvSpPr/>
            <p:nvPr/>
          </p:nvSpPr>
          <p:spPr>
            <a:xfrm>
              <a:off x="6850380" y="1973060"/>
              <a:ext cx="4592320" cy="988589"/>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字方塊 10">
              <a:extLst>
                <a:ext uri="{FF2B5EF4-FFF2-40B4-BE49-F238E27FC236}">
                  <a16:creationId xmlns:a16="http://schemas.microsoft.com/office/drawing/2014/main" id="{71AAAE6B-BD89-BE80-F322-5AC8081E7875}"/>
                </a:ext>
              </a:extLst>
            </p:cNvPr>
            <p:cNvSpPr txBox="1"/>
            <p:nvPr/>
          </p:nvSpPr>
          <p:spPr>
            <a:xfrm>
              <a:off x="6936740" y="2051856"/>
              <a:ext cx="4419600" cy="830997"/>
            </a:xfrm>
            <a:prstGeom prst="rect">
              <a:avLst/>
            </a:prstGeom>
            <a:noFill/>
          </p:spPr>
          <p:txBody>
            <a:bodyPr wrap="square">
              <a:spAutoFit/>
            </a:bodyPr>
            <a:lstStyle/>
            <a:p>
              <a:r>
                <a:rPr lang="zh-TW" altLang="en-US" sz="2400" b="0"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協助學生在科學分類推理時使用正確的語言邏輯框架</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2" name="矩形 11">
            <a:extLst>
              <a:ext uri="{FF2B5EF4-FFF2-40B4-BE49-F238E27FC236}">
                <a16:creationId xmlns:a16="http://schemas.microsoft.com/office/drawing/2014/main" id="{9DBA4E52-BF16-57E0-FFB0-67ABEFE734D0}"/>
              </a:ext>
            </a:extLst>
          </p:cNvPr>
          <p:cNvSpPr/>
          <p:nvPr/>
        </p:nvSpPr>
        <p:spPr>
          <a:xfrm>
            <a:off x="642619" y="5547723"/>
            <a:ext cx="10972800" cy="79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達到</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所強調的「語言為內容服務、內容促進語言」的整合效果</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(Coyle et al., 2010)</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13" name="標題 1">
            <a:extLst>
              <a:ext uri="{FF2B5EF4-FFF2-40B4-BE49-F238E27FC236}">
                <a16:creationId xmlns:a16="http://schemas.microsoft.com/office/drawing/2014/main" id="{A9CB1A31-14B0-D131-25F0-33EC94DB39C2}"/>
              </a:ext>
            </a:extLst>
          </p:cNvPr>
          <p:cNvSpPr txBox="1">
            <a:spLocks/>
          </p:cNvSpPr>
          <p:nvPr/>
        </p:nvSpPr>
        <p:spPr>
          <a:xfrm>
            <a:off x="609600" y="544281"/>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壹、 教學動機與理論基礎</a:t>
            </a:r>
          </a:p>
        </p:txBody>
      </p:sp>
      <p:sp>
        <p:nvSpPr>
          <p:cNvPr id="14" name="文字方塊 13">
            <a:extLst>
              <a:ext uri="{FF2B5EF4-FFF2-40B4-BE49-F238E27FC236}">
                <a16:creationId xmlns:a16="http://schemas.microsoft.com/office/drawing/2014/main" id="{51AE8A98-DA77-F4F6-59A4-1175E2767336}"/>
              </a:ext>
            </a:extLst>
          </p:cNvPr>
          <p:cNvSpPr txBox="1"/>
          <p:nvPr/>
        </p:nvSpPr>
        <p:spPr>
          <a:xfrm>
            <a:off x="7010400" y="4765193"/>
            <a:ext cx="4572000" cy="646331"/>
          </a:xfrm>
          <a:prstGeom prst="rect">
            <a:avLst/>
          </a:prstGeom>
          <a:noFill/>
        </p:spPr>
        <p:txBody>
          <a:bodyPr wrap="square">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學生可透過句型</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“If it lays eggs, then it is a bird”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進行推理說明</a:t>
            </a:r>
          </a:p>
        </p:txBody>
      </p:sp>
      <p:sp>
        <p:nvSpPr>
          <p:cNvPr id="15" name="投影片編號版面配置區 2">
            <a:extLst>
              <a:ext uri="{FF2B5EF4-FFF2-40B4-BE49-F238E27FC236}">
                <a16:creationId xmlns:a16="http://schemas.microsoft.com/office/drawing/2014/main" id="{C646C009-15B7-A13E-71A1-70B0FC3D5FED}"/>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4</a:t>
            </a:fld>
            <a:endParaRPr lang="zh-TW" altLang="en-US" dirty="0"/>
          </a:p>
        </p:txBody>
      </p:sp>
      <p:graphicFrame>
        <p:nvGraphicFramePr>
          <p:cNvPr id="16" name="表格 15">
            <a:extLst>
              <a:ext uri="{FF2B5EF4-FFF2-40B4-BE49-F238E27FC236}">
                <a16:creationId xmlns:a16="http://schemas.microsoft.com/office/drawing/2014/main" id="{8A1EF0A1-F097-53EF-2A64-92D05A88A5A3}"/>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88122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44CC-D1D2-A962-D30B-5EDCFCBFC35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ED1AD83-74E6-E6C5-0B3D-53D4CE711262}"/>
              </a:ext>
            </a:extLst>
          </p:cNvPr>
          <p:cNvSpPr txBox="1">
            <a:spLocks/>
          </p:cNvSpPr>
          <p:nvPr/>
        </p:nvSpPr>
        <p:spPr>
          <a:xfrm>
            <a:off x="609600" y="511624"/>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壹、 教學動機與理論基礎</a:t>
            </a:r>
          </a:p>
        </p:txBody>
      </p:sp>
      <p:pic>
        <p:nvPicPr>
          <p:cNvPr id="3" name="圖片 2">
            <a:extLst>
              <a:ext uri="{FF2B5EF4-FFF2-40B4-BE49-F238E27FC236}">
                <a16:creationId xmlns:a16="http://schemas.microsoft.com/office/drawing/2014/main" id="{4A2A67DB-3E5A-77BD-1D44-707A08A54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15" y="2451660"/>
            <a:ext cx="9940970" cy="4204819"/>
          </a:xfrm>
          <a:prstGeom prst="rect">
            <a:avLst/>
          </a:prstGeom>
        </p:spPr>
      </p:pic>
      <p:sp>
        <p:nvSpPr>
          <p:cNvPr id="4" name="文字方塊 3">
            <a:extLst>
              <a:ext uri="{FF2B5EF4-FFF2-40B4-BE49-F238E27FC236}">
                <a16:creationId xmlns:a16="http://schemas.microsoft.com/office/drawing/2014/main" id="{D08FF4C0-0976-AFAB-578A-BD4FC78AA64C}"/>
              </a:ext>
            </a:extLst>
          </p:cNvPr>
          <p:cNvSpPr txBox="1"/>
          <p:nvPr/>
        </p:nvSpPr>
        <p:spPr>
          <a:xfrm>
            <a:off x="1051248" y="1485243"/>
            <a:ext cx="10151417" cy="830997"/>
          </a:xfrm>
          <a:prstGeom prst="rect">
            <a:avLst/>
          </a:prstGeom>
          <a:noFill/>
        </p:spPr>
        <p:txBody>
          <a:bodyPr wrap="square">
            <a:spAutoFit/>
          </a:bodyPr>
          <a:lstStyle/>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透過圖像化特徵表與</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Yes/No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判準句型框架進行嚴謹的提問引導，強化「分類準則需互斥且具體」的科學論證精神，有效預防與導正迷思。</a:t>
            </a:r>
          </a:p>
        </p:txBody>
      </p:sp>
      <p:sp>
        <p:nvSpPr>
          <p:cNvPr id="5" name="投影片編號版面配置區 1">
            <a:extLst>
              <a:ext uri="{FF2B5EF4-FFF2-40B4-BE49-F238E27FC236}">
                <a16:creationId xmlns:a16="http://schemas.microsoft.com/office/drawing/2014/main" id="{819994A6-776A-622D-E4DF-4134F8DF178D}"/>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5</a:t>
            </a:fld>
            <a:endParaRPr lang="zh-TW" altLang="en-US" dirty="0"/>
          </a:p>
        </p:txBody>
      </p:sp>
      <p:graphicFrame>
        <p:nvGraphicFramePr>
          <p:cNvPr id="6" name="表格 5">
            <a:extLst>
              <a:ext uri="{FF2B5EF4-FFF2-40B4-BE49-F238E27FC236}">
                <a16:creationId xmlns:a16="http://schemas.microsoft.com/office/drawing/2014/main" id="{2669B17A-1332-27FD-93F7-ED3B43C656EC}"/>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399354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D667-1308-A784-2EAB-75276A888A5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CEEEA3A-D2E2-DDC0-9309-8A3AF821865B}"/>
              </a:ext>
            </a:extLst>
          </p:cNvPr>
          <p:cNvSpPr txBox="1">
            <a:spLocks/>
          </p:cNvSpPr>
          <p:nvPr/>
        </p:nvSpPr>
        <p:spPr>
          <a:xfrm>
            <a:off x="609600" y="740225"/>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壹、 教學動機與理論基礎</a:t>
            </a:r>
          </a:p>
        </p:txBody>
      </p:sp>
      <p:sp>
        <p:nvSpPr>
          <p:cNvPr id="3" name="矩形 2">
            <a:extLst>
              <a:ext uri="{FF2B5EF4-FFF2-40B4-BE49-F238E27FC236}">
                <a16:creationId xmlns:a16="http://schemas.microsoft.com/office/drawing/2014/main" id="{FBD714B2-0F3F-6C7E-581C-642826D1D5D7}"/>
              </a:ext>
            </a:extLst>
          </p:cNvPr>
          <p:cNvSpPr/>
          <p:nvPr/>
        </p:nvSpPr>
        <p:spPr>
          <a:xfrm>
            <a:off x="772161" y="5517439"/>
            <a:ext cx="10226040" cy="79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在</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與探究式科學學習情境中，語言不僅是溝通媒介，更是學生建構科學概念、進行推論與參與討論的核心工具。</a:t>
            </a:r>
          </a:p>
        </p:txBody>
      </p:sp>
      <p:grpSp>
        <p:nvGrpSpPr>
          <p:cNvPr id="4" name="群組 3">
            <a:extLst>
              <a:ext uri="{FF2B5EF4-FFF2-40B4-BE49-F238E27FC236}">
                <a16:creationId xmlns:a16="http://schemas.microsoft.com/office/drawing/2014/main" id="{82808C83-00E1-AD5C-C6E0-A8F0D6BE77BE}"/>
              </a:ext>
            </a:extLst>
          </p:cNvPr>
          <p:cNvGrpSpPr/>
          <p:nvPr/>
        </p:nvGrpSpPr>
        <p:grpSpPr>
          <a:xfrm>
            <a:off x="679450" y="2085186"/>
            <a:ext cx="10389870" cy="3296716"/>
            <a:chOff x="679450" y="1992293"/>
            <a:chExt cx="10389870" cy="3296716"/>
          </a:xfrm>
        </p:grpSpPr>
        <p:grpSp>
          <p:nvGrpSpPr>
            <p:cNvPr id="5" name="群組 4">
              <a:extLst>
                <a:ext uri="{FF2B5EF4-FFF2-40B4-BE49-F238E27FC236}">
                  <a16:creationId xmlns:a16="http://schemas.microsoft.com/office/drawing/2014/main" id="{8922E058-ECDB-FEC4-BD94-5B2FA020744F}"/>
                </a:ext>
              </a:extLst>
            </p:cNvPr>
            <p:cNvGrpSpPr/>
            <p:nvPr/>
          </p:nvGrpSpPr>
          <p:grpSpPr>
            <a:xfrm>
              <a:off x="772160" y="1992293"/>
              <a:ext cx="2595880" cy="576854"/>
              <a:chOff x="772160" y="2679182"/>
              <a:chExt cx="2595880" cy="576854"/>
            </a:xfrm>
          </p:grpSpPr>
          <p:sp>
            <p:nvSpPr>
              <p:cNvPr id="17" name="矩形 16">
                <a:extLst>
                  <a:ext uri="{FF2B5EF4-FFF2-40B4-BE49-F238E27FC236}">
                    <a16:creationId xmlns:a16="http://schemas.microsoft.com/office/drawing/2014/main" id="{5C937938-586B-C68A-09CD-FA5850EC90B4}"/>
                  </a:ext>
                </a:extLst>
              </p:cNvPr>
              <p:cNvSpPr/>
              <p:nvPr/>
            </p:nvSpPr>
            <p:spPr>
              <a:xfrm>
                <a:off x="772160" y="2679182"/>
                <a:ext cx="2595880" cy="576854"/>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9F90524F-A9D1-00F3-98B4-0F59308C3120}"/>
                  </a:ext>
                </a:extLst>
              </p:cNvPr>
              <p:cNvSpPr txBox="1"/>
              <p:nvPr/>
            </p:nvSpPr>
            <p:spPr>
              <a:xfrm>
                <a:off x="816169" y="2705999"/>
                <a:ext cx="2507862" cy="523220"/>
              </a:xfrm>
              <a:prstGeom prst="rect">
                <a:avLst/>
              </a:prstGeom>
              <a:noFill/>
            </p:spPr>
            <p:txBody>
              <a:bodyPr wrap="square">
                <a:spAutoFit/>
              </a:bodyPr>
              <a:lstStyle/>
              <a:p>
                <a:pPr algn="ctr"/>
                <a:r>
                  <a:rPr lang="en-US" altLang="zh-TW" sz="2800" b="0"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sz="2800" b="0" i="0" u="none" strike="noStrike" baseline="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的核心</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6" name="文字方塊 5">
              <a:extLst>
                <a:ext uri="{FF2B5EF4-FFF2-40B4-BE49-F238E27FC236}">
                  <a16:creationId xmlns:a16="http://schemas.microsoft.com/office/drawing/2014/main" id="{7238041B-9626-94D1-94F1-8B32D4EDDB6D}"/>
                </a:ext>
              </a:extLst>
            </p:cNvPr>
            <p:cNvSpPr txBox="1"/>
            <p:nvPr/>
          </p:nvSpPr>
          <p:spPr>
            <a:xfrm>
              <a:off x="679450" y="2626741"/>
              <a:ext cx="2433320" cy="830997"/>
            </a:xfrm>
            <a:prstGeom prst="rect">
              <a:avLst/>
            </a:prstGeom>
            <a:noFill/>
          </p:spPr>
          <p:txBody>
            <a:bodyPr wrap="square">
              <a:spAutoFit/>
            </a:bodyPr>
            <a:lstStyle/>
            <a:p>
              <a:pPr marL="285750" indent="-285750">
                <a:buFont typeface="Arial" panose="020B0604020202020204" pitchFamily="34" charset="0"/>
                <a:buChar char="•"/>
              </a:pPr>
              <a:r>
                <a:rPr lang="zh-TW" altLang="en-US"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語言支援</a:t>
              </a:r>
              <a:endParaRPr lang="en-US" altLang="zh-TW"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學科語言鷹架</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26D0DFA7-D76F-FE4D-8649-CE5B4A368BBE}"/>
                </a:ext>
              </a:extLst>
            </p:cNvPr>
            <p:cNvGrpSpPr/>
            <p:nvPr/>
          </p:nvGrpSpPr>
          <p:grpSpPr>
            <a:xfrm>
              <a:off x="4587240" y="1992293"/>
              <a:ext cx="2595880" cy="1223185"/>
              <a:chOff x="4272279" y="2277253"/>
              <a:chExt cx="2595880" cy="1223185"/>
            </a:xfrm>
          </p:grpSpPr>
          <p:sp>
            <p:nvSpPr>
              <p:cNvPr id="15" name="矩形 14">
                <a:extLst>
                  <a:ext uri="{FF2B5EF4-FFF2-40B4-BE49-F238E27FC236}">
                    <a16:creationId xmlns:a16="http://schemas.microsoft.com/office/drawing/2014/main" id="{B33749D2-4308-E3F6-D15C-657A05726546}"/>
                  </a:ext>
                </a:extLst>
              </p:cNvPr>
              <p:cNvSpPr/>
              <p:nvPr/>
            </p:nvSpPr>
            <p:spPr>
              <a:xfrm>
                <a:off x="4272279" y="2277253"/>
                <a:ext cx="2595880" cy="1223185"/>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文字方塊 15">
                <a:extLst>
                  <a:ext uri="{FF2B5EF4-FFF2-40B4-BE49-F238E27FC236}">
                    <a16:creationId xmlns:a16="http://schemas.microsoft.com/office/drawing/2014/main" id="{C4BF350A-8735-F487-69DF-B2A6CFDB0DD7}"/>
                  </a:ext>
                </a:extLst>
              </p:cNvPr>
              <p:cNvSpPr txBox="1"/>
              <p:nvPr/>
            </p:nvSpPr>
            <p:spPr>
              <a:xfrm>
                <a:off x="4351514" y="2411792"/>
                <a:ext cx="2437411" cy="954107"/>
              </a:xfrm>
              <a:prstGeom prst="rect">
                <a:avLst/>
              </a:prstGeom>
              <a:noFill/>
            </p:spPr>
            <p:txBody>
              <a:bodyPr wrap="square">
                <a:spAutoFit/>
              </a:bodyPr>
              <a:lstStyle/>
              <a:p>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教師提供學習</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策略與鷹架</a:t>
                </a:r>
              </a:p>
            </p:txBody>
          </p:sp>
        </p:grpSp>
        <p:sp>
          <p:nvSpPr>
            <p:cNvPr id="8" name="文字方塊 7">
              <a:extLst>
                <a:ext uri="{FF2B5EF4-FFF2-40B4-BE49-F238E27FC236}">
                  <a16:creationId xmlns:a16="http://schemas.microsoft.com/office/drawing/2014/main" id="{C2733CC0-CC8E-7596-F223-65F237A456F4}"/>
                </a:ext>
              </a:extLst>
            </p:cNvPr>
            <p:cNvSpPr txBox="1"/>
            <p:nvPr/>
          </p:nvSpPr>
          <p:spPr>
            <a:xfrm>
              <a:off x="4457700" y="3350017"/>
              <a:ext cx="2199640" cy="1938992"/>
            </a:xfrm>
            <a:prstGeom prst="rect">
              <a:avLst/>
            </a:prstGeom>
            <a:noFill/>
          </p:spPr>
          <p:txBody>
            <a:bodyPr wrap="square">
              <a:spAutoFit/>
            </a:bodyPr>
            <a:lstStyle/>
            <a:p>
              <a:pPr marL="285750" indent="-285750">
                <a:buFont typeface="Arial" panose="020B0604020202020204" pitchFamily="34" charset="0"/>
                <a:buChar char="•"/>
              </a:pPr>
              <a:r>
                <a:rPr lang="en-US" altLang="zh-TW"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5E </a:t>
              </a:r>
              <a:r>
                <a:rPr lang="zh-TW" altLang="en-US"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探究模式</a:t>
              </a:r>
              <a:endParaRPr lang="en-US" altLang="zh-TW"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句型鷹架</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詞彙表</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圖示組織與表達框架</a:t>
              </a:r>
            </a:p>
          </p:txBody>
        </p:sp>
        <p:sp>
          <p:nvSpPr>
            <p:cNvPr id="9" name="箭號: 向右 8">
              <a:extLst>
                <a:ext uri="{FF2B5EF4-FFF2-40B4-BE49-F238E27FC236}">
                  <a16:creationId xmlns:a16="http://schemas.microsoft.com/office/drawing/2014/main" id="{8E874F9A-486F-5887-5C73-23011BC89278}"/>
                </a:ext>
              </a:extLst>
            </p:cNvPr>
            <p:cNvSpPr/>
            <p:nvPr/>
          </p:nvSpPr>
          <p:spPr>
            <a:xfrm>
              <a:off x="3728980" y="2038271"/>
              <a:ext cx="537183" cy="530876"/>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0" name="群組 9">
              <a:extLst>
                <a:ext uri="{FF2B5EF4-FFF2-40B4-BE49-F238E27FC236}">
                  <a16:creationId xmlns:a16="http://schemas.microsoft.com/office/drawing/2014/main" id="{03E813AA-05BD-0C71-A148-D147B24108FF}"/>
                </a:ext>
              </a:extLst>
            </p:cNvPr>
            <p:cNvGrpSpPr/>
            <p:nvPr/>
          </p:nvGrpSpPr>
          <p:grpSpPr>
            <a:xfrm>
              <a:off x="8402320" y="1992293"/>
              <a:ext cx="2595880" cy="580815"/>
              <a:chOff x="3916680" y="2017164"/>
              <a:chExt cx="2595880" cy="580815"/>
            </a:xfrm>
          </p:grpSpPr>
          <p:sp>
            <p:nvSpPr>
              <p:cNvPr id="13" name="矩形 12">
                <a:extLst>
                  <a:ext uri="{FF2B5EF4-FFF2-40B4-BE49-F238E27FC236}">
                    <a16:creationId xmlns:a16="http://schemas.microsoft.com/office/drawing/2014/main" id="{133A9221-4DFD-E7E4-1064-05BC7EF50D86}"/>
                  </a:ext>
                </a:extLst>
              </p:cNvPr>
              <p:cNvSpPr/>
              <p:nvPr/>
            </p:nvSpPr>
            <p:spPr>
              <a:xfrm>
                <a:off x="3916680" y="2017164"/>
                <a:ext cx="2595880" cy="576854"/>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文字方塊 13">
                <a:extLst>
                  <a:ext uri="{FF2B5EF4-FFF2-40B4-BE49-F238E27FC236}">
                    <a16:creationId xmlns:a16="http://schemas.microsoft.com/office/drawing/2014/main" id="{34DC079F-D111-5A83-726B-7D2AC2301448}"/>
                  </a:ext>
                </a:extLst>
              </p:cNvPr>
              <p:cNvSpPr txBox="1"/>
              <p:nvPr/>
            </p:nvSpPr>
            <p:spPr>
              <a:xfrm>
                <a:off x="3956544" y="2074759"/>
                <a:ext cx="2516153" cy="523220"/>
              </a:xfrm>
              <a:prstGeom prst="rect">
                <a:avLst/>
              </a:prstGeom>
              <a:noFill/>
            </p:spPr>
            <p:txBody>
              <a:bodyPr wrap="square">
                <a:spAutoFit/>
              </a:bodyP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學生收穫</a:t>
                </a:r>
              </a:p>
            </p:txBody>
          </p:sp>
        </p:grpSp>
        <p:sp>
          <p:nvSpPr>
            <p:cNvPr id="11" name="文字方塊 10">
              <a:extLst>
                <a:ext uri="{FF2B5EF4-FFF2-40B4-BE49-F238E27FC236}">
                  <a16:creationId xmlns:a16="http://schemas.microsoft.com/office/drawing/2014/main" id="{F5CEEE03-5E2C-5D80-5462-F8E71001E9DA}"/>
                </a:ext>
              </a:extLst>
            </p:cNvPr>
            <p:cNvSpPr txBox="1"/>
            <p:nvPr/>
          </p:nvSpPr>
          <p:spPr>
            <a:xfrm>
              <a:off x="8331200" y="2626742"/>
              <a:ext cx="2738120" cy="1446550"/>
            </a:xfrm>
            <a:prstGeom prst="rect">
              <a:avLst/>
            </a:prstGeom>
            <a:noFill/>
          </p:spPr>
          <p:txBody>
            <a:bodyPr wrap="square">
              <a:spAutoFit/>
            </a:bodyPr>
            <a:lstStyle/>
            <a:p>
              <a:pPr marL="285750" indent="-285750">
                <a:buFont typeface="Arial" panose="020B0604020202020204" pitchFamily="34" charset="0"/>
                <a:buChar char="•"/>
              </a:pPr>
              <a:r>
                <a:rPr lang="zh-TW" altLang="en-US"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科學概念</a:t>
              </a:r>
              <a:endParaRPr lang="en-US" altLang="zh-TW"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二分法的意涵</a:t>
              </a: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a:t>
              </a:r>
            </a:p>
            <a:p>
              <a:pPr marL="285750" indent="-285750">
                <a:buFont typeface="Arial" panose="020B0604020202020204" pitchFamily="34" charset="0"/>
                <a:buChar char="•"/>
              </a:pPr>
              <a:r>
                <a:rPr lang="zh-TW" altLang="en-US"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外語能力</a:t>
              </a:r>
              <a:endParaRPr lang="en-US" altLang="zh-TW" sz="24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使用合適的句型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箭號: 向右 11">
              <a:extLst>
                <a:ext uri="{FF2B5EF4-FFF2-40B4-BE49-F238E27FC236}">
                  <a16:creationId xmlns:a16="http://schemas.microsoft.com/office/drawing/2014/main" id="{4336D8A4-E143-2583-04EC-7BB9D92374E9}"/>
                </a:ext>
              </a:extLst>
            </p:cNvPr>
            <p:cNvSpPr/>
            <p:nvPr/>
          </p:nvSpPr>
          <p:spPr>
            <a:xfrm>
              <a:off x="7544060" y="2063471"/>
              <a:ext cx="537183" cy="530876"/>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9" name="投影片編號版面配置區 19">
            <a:extLst>
              <a:ext uri="{FF2B5EF4-FFF2-40B4-BE49-F238E27FC236}">
                <a16:creationId xmlns:a16="http://schemas.microsoft.com/office/drawing/2014/main" id="{48EE7C66-F166-DE1A-4449-7759EC809F15}"/>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6</a:t>
            </a:fld>
            <a:endParaRPr lang="zh-TW" altLang="en-US" dirty="0"/>
          </a:p>
        </p:txBody>
      </p:sp>
      <p:graphicFrame>
        <p:nvGraphicFramePr>
          <p:cNvPr id="20" name="表格 19">
            <a:extLst>
              <a:ext uri="{FF2B5EF4-FFF2-40B4-BE49-F238E27FC236}">
                <a16:creationId xmlns:a16="http://schemas.microsoft.com/office/drawing/2014/main" id="{8071AE10-3C67-C210-51C6-2F41DBEA717B}"/>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343589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54E3-3B22-AF36-BA64-CDA1EE23EB8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C464432-8703-AB46-D0DF-3BC8F463A19F}"/>
              </a:ext>
            </a:extLst>
          </p:cNvPr>
          <p:cNvSpPr txBox="1">
            <a:spLocks/>
          </p:cNvSpPr>
          <p:nvPr/>
        </p:nvSpPr>
        <p:spPr>
          <a:xfrm>
            <a:off x="609600" y="642255"/>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貳、 雙語自然的教學設計</a:t>
            </a:r>
          </a:p>
        </p:txBody>
      </p:sp>
      <p:sp>
        <p:nvSpPr>
          <p:cNvPr id="3" name="文字方塊 2">
            <a:extLst>
              <a:ext uri="{FF2B5EF4-FFF2-40B4-BE49-F238E27FC236}">
                <a16:creationId xmlns:a16="http://schemas.microsoft.com/office/drawing/2014/main" id="{930F4609-97E9-2209-C013-9CA861F9CE61}"/>
              </a:ext>
            </a:extLst>
          </p:cNvPr>
          <p:cNvSpPr txBox="1"/>
          <p:nvPr/>
        </p:nvSpPr>
        <p:spPr>
          <a:xfrm>
            <a:off x="609600" y="1971395"/>
            <a:ext cx="8447314" cy="523220"/>
          </a:xfrm>
          <a:prstGeom prst="rect">
            <a:avLst/>
          </a:prstGeom>
          <a:noFill/>
        </p:spPr>
        <p:txBody>
          <a:bodyPr wrap="square">
            <a:spAutoFit/>
          </a:bodyPr>
          <a:lstStyle/>
          <a:p>
            <a:r>
              <a:rPr lang="en-US" altLang="zh-TW" sz="2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CLIL </a:t>
            </a:r>
            <a:r>
              <a:rPr lang="zh-TW" altLang="en-US" sz="28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的應用體現於以下二個主要層面</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4" name="群組 3">
            <a:extLst>
              <a:ext uri="{FF2B5EF4-FFF2-40B4-BE49-F238E27FC236}">
                <a16:creationId xmlns:a16="http://schemas.microsoft.com/office/drawing/2014/main" id="{2F23A5B3-C328-0E15-A215-78777D15B453}"/>
              </a:ext>
            </a:extLst>
          </p:cNvPr>
          <p:cNvGrpSpPr/>
          <p:nvPr/>
        </p:nvGrpSpPr>
        <p:grpSpPr>
          <a:xfrm>
            <a:off x="698630" y="2986850"/>
            <a:ext cx="4675517" cy="2846893"/>
            <a:chOff x="607190" y="2540535"/>
            <a:chExt cx="4675517" cy="2846893"/>
          </a:xfrm>
        </p:grpSpPr>
        <p:grpSp>
          <p:nvGrpSpPr>
            <p:cNvPr id="5" name="群組 4">
              <a:extLst>
                <a:ext uri="{FF2B5EF4-FFF2-40B4-BE49-F238E27FC236}">
                  <a16:creationId xmlns:a16="http://schemas.microsoft.com/office/drawing/2014/main" id="{C89569E5-3DFA-EE43-E364-CDD7D95683DF}"/>
                </a:ext>
              </a:extLst>
            </p:cNvPr>
            <p:cNvGrpSpPr/>
            <p:nvPr/>
          </p:nvGrpSpPr>
          <p:grpSpPr>
            <a:xfrm>
              <a:off x="607190" y="2540535"/>
              <a:ext cx="4675517" cy="2846893"/>
              <a:chOff x="745309" y="2740797"/>
              <a:chExt cx="4675517" cy="2846893"/>
            </a:xfrm>
          </p:grpSpPr>
          <p:sp>
            <p:nvSpPr>
              <p:cNvPr id="8" name="矩形 7">
                <a:extLst>
                  <a:ext uri="{FF2B5EF4-FFF2-40B4-BE49-F238E27FC236}">
                    <a16:creationId xmlns:a16="http://schemas.microsoft.com/office/drawing/2014/main" id="{6AF67832-A752-C068-41DA-CD58D2EF9C42}"/>
                  </a:ext>
                </a:extLst>
              </p:cNvPr>
              <p:cNvSpPr/>
              <p:nvPr/>
            </p:nvSpPr>
            <p:spPr>
              <a:xfrm>
                <a:off x="745309" y="2740797"/>
                <a:ext cx="4675517" cy="2846893"/>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矩形 8">
                <a:extLst>
                  <a:ext uri="{FF2B5EF4-FFF2-40B4-BE49-F238E27FC236}">
                    <a16:creationId xmlns:a16="http://schemas.microsoft.com/office/drawing/2014/main" id="{AA8943D3-E1E3-3A42-9DEE-C4242856CE0D}"/>
                  </a:ext>
                </a:extLst>
              </p:cNvPr>
              <p:cNvSpPr/>
              <p:nvPr/>
            </p:nvSpPr>
            <p:spPr>
              <a:xfrm>
                <a:off x="745309" y="2740797"/>
                <a:ext cx="4675517" cy="218322"/>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6" name="文字方塊 5">
              <a:extLst>
                <a:ext uri="{FF2B5EF4-FFF2-40B4-BE49-F238E27FC236}">
                  <a16:creationId xmlns:a16="http://schemas.microsoft.com/office/drawing/2014/main" id="{382008BF-C1DC-DC6F-85C1-A513EFBF581C}"/>
                </a:ext>
              </a:extLst>
            </p:cNvPr>
            <p:cNvSpPr txBox="1"/>
            <p:nvPr/>
          </p:nvSpPr>
          <p:spPr>
            <a:xfrm>
              <a:off x="710292" y="2778798"/>
              <a:ext cx="2479222" cy="461665"/>
            </a:xfrm>
            <a:prstGeom prst="rect">
              <a:avLst/>
            </a:prstGeom>
            <a:noFill/>
          </p:spPr>
          <p:txBody>
            <a:bodyPr wrap="square">
              <a:spAutoFit/>
            </a:bodyPr>
            <a:lstStyle/>
            <a:p>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內容與認知整合</a:t>
              </a:r>
              <a:endParaRPr lang="zh-TW" altLang="en-US" sz="240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6">
              <a:extLst>
                <a:ext uri="{FF2B5EF4-FFF2-40B4-BE49-F238E27FC236}">
                  <a16:creationId xmlns:a16="http://schemas.microsoft.com/office/drawing/2014/main" id="{43CA892D-C8FC-E83F-7D0E-65C17525A735}"/>
                </a:ext>
              </a:extLst>
            </p:cNvPr>
            <p:cNvSpPr txBox="1"/>
            <p:nvPr/>
          </p:nvSpPr>
          <p:spPr>
            <a:xfrm>
              <a:off x="679894" y="3354420"/>
              <a:ext cx="4447277" cy="2031325"/>
            </a:xfrm>
            <a:prstGeom prst="rect">
              <a:avLst/>
            </a:prstGeom>
            <a:noFill/>
          </p:spPr>
          <p:txBody>
            <a:bodyPr wrap="square">
              <a:spAutoFit/>
            </a:bodyPr>
            <a:lstStyle/>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學習的重點是「二分法」的原理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必須找到一個明確的標準，將一個群體劃分成互斥的兩類</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用「</a:t>
              </a:r>
              <a:r>
                <a:rPr lang="zh-TW" altLang="en-US"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是或否</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有或沒有</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」分類</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p>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強化學生的推理與論證能力</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運用圖示化的分類架構，能有效提升學生進行層次性分類</a:t>
              </a:r>
            </a:p>
          </p:txBody>
        </p:sp>
      </p:grpSp>
      <p:grpSp>
        <p:nvGrpSpPr>
          <p:cNvPr id="10" name="群組 9">
            <a:extLst>
              <a:ext uri="{FF2B5EF4-FFF2-40B4-BE49-F238E27FC236}">
                <a16:creationId xmlns:a16="http://schemas.microsoft.com/office/drawing/2014/main" id="{8B35B3D2-4470-BD7E-7DC2-D820FFC66FD1}"/>
              </a:ext>
            </a:extLst>
          </p:cNvPr>
          <p:cNvGrpSpPr/>
          <p:nvPr/>
        </p:nvGrpSpPr>
        <p:grpSpPr>
          <a:xfrm>
            <a:off x="6568152" y="2986850"/>
            <a:ext cx="4675517" cy="2846893"/>
            <a:chOff x="6568152" y="2540535"/>
            <a:chExt cx="4675517" cy="2846893"/>
          </a:xfrm>
        </p:grpSpPr>
        <p:grpSp>
          <p:nvGrpSpPr>
            <p:cNvPr id="11" name="群組 10">
              <a:extLst>
                <a:ext uri="{FF2B5EF4-FFF2-40B4-BE49-F238E27FC236}">
                  <a16:creationId xmlns:a16="http://schemas.microsoft.com/office/drawing/2014/main" id="{C491C621-C15C-FE49-92C6-1C280752E6F5}"/>
                </a:ext>
              </a:extLst>
            </p:cNvPr>
            <p:cNvGrpSpPr/>
            <p:nvPr/>
          </p:nvGrpSpPr>
          <p:grpSpPr>
            <a:xfrm>
              <a:off x="6568152" y="2540535"/>
              <a:ext cx="4675517" cy="2846893"/>
              <a:chOff x="745309" y="2740797"/>
              <a:chExt cx="4675517" cy="2846893"/>
            </a:xfrm>
          </p:grpSpPr>
          <p:sp>
            <p:nvSpPr>
              <p:cNvPr id="14" name="矩形 13">
                <a:extLst>
                  <a:ext uri="{FF2B5EF4-FFF2-40B4-BE49-F238E27FC236}">
                    <a16:creationId xmlns:a16="http://schemas.microsoft.com/office/drawing/2014/main" id="{CB9E21D6-8DD7-8927-BFEF-1F8B32CF60C4}"/>
                  </a:ext>
                </a:extLst>
              </p:cNvPr>
              <p:cNvSpPr/>
              <p:nvPr/>
            </p:nvSpPr>
            <p:spPr>
              <a:xfrm>
                <a:off x="745309" y="2740797"/>
                <a:ext cx="4675517" cy="2846893"/>
              </a:xfrm>
              <a:prstGeom prst="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矩形 14">
                <a:extLst>
                  <a:ext uri="{FF2B5EF4-FFF2-40B4-BE49-F238E27FC236}">
                    <a16:creationId xmlns:a16="http://schemas.microsoft.com/office/drawing/2014/main" id="{BD734BEA-8ADE-FD09-BD2B-D7E80F65FE0A}"/>
                  </a:ext>
                </a:extLst>
              </p:cNvPr>
              <p:cNvSpPr/>
              <p:nvPr/>
            </p:nvSpPr>
            <p:spPr>
              <a:xfrm>
                <a:off x="745309" y="2740797"/>
                <a:ext cx="4675517" cy="218322"/>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2" name="文字方塊 11">
              <a:extLst>
                <a:ext uri="{FF2B5EF4-FFF2-40B4-BE49-F238E27FC236}">
                  <a16:creationId xmlns:a16="http://schemas.microsoft.com/office/drawing/2014/main" id="{E7652299-CE36-01EE-82B4-67935BCC219B}"/>
                </a:ext>
              </a:extLst>
            </p:cNvPr>
            <p:cNvSpPr txBox="1"/>
            <p:nvPr/>
          </p:nvSpPr>
          <p:spPr>
            <a:xfrm>
              <a:off x="6671254" y="2778798"/>
              <a:ext cx="2479222" cy="461665"/>
            </a:xfrm>
            <a:prstGeom prst="rect">
              <a:avLst/>
            </a:prstGeom>
            <a:noFill/>
          </p:spPr>
          <p:txBody>
            <a:bodyPr wrap="square">
              <a:spAutoFit/>
            </a:bodyPr>
            <a:lstStyle/>
            <a:p>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溝通整合</a:t>
              </a:r>
              <a:endParaRPr lang="zh-TW" altLang="en-US" sz="240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文字方塊 12">
              <a:extLst>
                <a:ext uri="{FF2B5EF4-FFF2-40B4-BE49-F238E27FC236}">
                  <a16:creationId xmlns:a16="http://schemas.microsoft.com/office/drawing/2014/main" id="{D8414959-B24B-5662-B102-E438B3872690}"/>
                </a:ext>
              </a:extLst>
            </p:cNvPr>
            <p:cNvSpPr txBox="1"/>
            <p:nvPr/>
          </p:nvSpPr>
          <p:spPr>
            <a:xfrm>
              <a:off x="6640856" y="3354420"/>
              <a:ext cx="4447277" cy="1754326"/>
            </a:xfrm>
            <a:prstGeom prst="rect">
              <a:avLst/>
            </a:prstGeom>
            <a:noFill/>
          </p:spPr>
          <p:txBody>
            <a:bodyPr wrap="square">
              <a:spAutoFit/>
            </a:bodyPr>
            <a:lstStyle/>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在小組活動中，鼓勵學生使用簡易英文句型進行問答與解釋</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例如：</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“Does it have wings?”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或</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“It lays eggs.”</a:t>
              </a:r>
            </a:p>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活化了學生的學習動機，更促使他們在實際溝通情境中運用科學語言</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6" name="投影片編號版面配置區 32">
            <a:extLst>
              <a:ext uri="{FF2B5EF4-FFF2-40B4-BE49-F238E27FC236}">
                <a16:creationId xmlns:a16="http://schemas.microsoft.com/office/drawing/2014/main" id="{08027B39-B4AD-851A-7C2D-BB2F9A33716B}"/>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7</a:t>
            </a:fld>
            <a:endParaRPr lang="zh-TW" altLang="en-US" dirty="0"/>
          </a:p>
        </p:txBody>
      </p:sp>
      <p:graphicFrame>
        <p:nvGraphicFramePr>
          <p:cNvPr id="17" name="表格 16">
            <a:extLst>
              <a:ext uri="{FF2B5EF4-FFF2-40B4-BE49-F238E27FC236}">
                <a16:creationId xmlns:a16="http://schemas.microsoft.com/office/drawing/2014/main" id="{3E9E87E7-9CC5-B95A-C01C-D9135B4AA262}"/>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423331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7D1AF-13B8-C5BB-5007-54E9B44D84E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29767EF-3F41-042E-F287-404A0A32AB60}"/>
              </a:ext>
            </a:extLst>
          </p:cNvPr>
          <p:cNvSpPr txBox="1">
            <a:spLocks/>
          </p:cNvSpPr>
          <p:nvPr/>
        </p:nvSpPr>
        <p:spPr>
          <a:xfrm>
            <a:off x="609600" y="489852"/>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貳、 雙語自然的教學設計</a:t>
            </a:r>
          </a:p>
        </p:txBody>
      </p:sp>
      <p:sp>
        <p:nvSpPr>
          <p:cNvPr id="3" name="文字方塊 2">
            <a:extLst>
              <a:ext uri="{FF2B5EF4-FFF2-40B4-BE49-F238E27FC236}">
                <a16:creationId xmlns:a16="http://schemas.microsoft.com/office/drawing/2014/main" id="{E0C1C0ED-E0E0-20F6-EA5F-A33156DE4BC5}"/>
              </a:ext>
            </a:extLst>
          </p:cNvPr>
          <p:cNvSpPr txBox="1"/>
          <p:nvPr/>
        </p:nvSpPr>
        <p:spPr>
          <a:xfrm>
            <a:off x="609600" y="2329500"/>
            <a:ext cx="5391478" cy="3274871"/>
          </a:xfrm>
          <a:prstGeom prst="rect">
            <a:avLst/>
          </a:prstGeom>
          <a:noFill/>
        </p:spPr>
        <p:txBody>
          <a:bodyPr wrap="square">
            <a:spAutoFit/>
          </a:bodyPr>
          <a:lstStyle/>
          <a:p>
            <a:pPr algn="l">
              <a:lnSpc>
                <a:spcPct val="150000"/>
              </a:lnSpc>
            </a:pP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Lee et al. (2019)</a:t>
            </a: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指出：</a:t>
            </a:r>
            <a:endPar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pPr algn="l">
              <a:lnSpc>
                <a:spcPct val="150000"/>
              </a:lnSpc>
            </a:pP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在科學內容設計上應該注意要使所有學習者都可以有機會嘗試解釋自然世界中的現象，也要讓這些學習者都可以投入</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lnSpc>
                <a:spcPct val="150000"/>
              </a:lnSpc>
              <a:buFont typeface="Arial" panose="020B0604020202020204" pitchFamily="34" charset="0"/>
              <a:buChar char="•"/>
            </a:pP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科學實踐內涵</a:t>
            </a:r>
            <a:endPar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lnSpc>
                <a:spcPct val="150000"/>
              </a:lnSpc>
              <a:buFont typeface="Arial" panose="020B0604020202020204" pitchFamily="34" charset="0"/>
              <a:buChar char="•"/>
            </a:pP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跨科概念理解</a:t>
            </a:r>
            <a:endPar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a:lnSpc>
                <a:spcPct val="150000"/>
              </a:lnSpc>
              <a:buFont typeface="Arial" panose="020B0604020202020204" pitchFamily="34" charset="0"/>
              <a:buChar char="•"/>
            </a:pP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學科領域核心概念的學習等向度的學習</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3">
            <a:extLst>
              <a:ext uri="{FF2B5EF4-FFF2-40B4-BE49-F238E27FC236}">
                <a16:creationId xmlns:a16="http://schemas.microsoft.com/office/drawing/2014/main" id="{B4C2497A-87C1-C3F1-5DB0-20F7C43D9EE4}"/>
              </a:ext>
            </a:extLst>
          </p:cNvPr>
          <p:cNvSpPr txBox="1"/>
          <p:nvPr/>
        </p:nvSpPr>
        <p:spPr>
          <a:xfrm>
            <a:off x="609600" y="1399659"/>
            <a:ext cx="6096000" cy="830997"/>
          </a:xfrm>
          <a:prstGeom prst="rect">
            <a:avLst/>
          </a:prstGeom>
          <a:noFill/>
        </p:spPr>
        <p:txBody>
          <a:bodyPr wrap="square">
            <a:spAutoFit/>
          </a:bodyPr>
          <a:lstStyle/>
          <a:p>
            <a:r>
              <a:rPr lang="zh-TW" altLang="en-US" sz="24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主要教學目標：</a:t>
            </a:r>
            <a:endParaRPr lang="en-US" altLang="zh-TW" sz="2400" b="1"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科學核心概念的理解</a:t>
            </a:r>
          </a:p>
        </p:txBody>
      </p:sp>
      <p:sp>
        <p:nvSpPr>
          <p:cNvPr id="5" name="文字方塊 4">
            <a:extLst>
              <a:ext uri="{FF2B5EF4-FFF2-40B4-BE49-F238E27FC236}">
                <a16:creationId xmlns:a16="http://schemas.microsoft.com/office/drawing/2014/main" id="{02D1B2FD-A329-ECD4-A7EC-E5048F9DE055}"/>
              </a:ext>
            </a:extLst>
          </p:cNvPr>
          <p:cNvSpPr txBox="1"/>
          <p:nvPr/>
        </p:nvSpPr>
        <p:spPr>
          <a:xfrm>
            <a:off x="6335486" y="1399659"/>
            <a:ext cx="6096000" cy="461665"/>
          </a:xfrm>
          <a:prstGeom prst="rect">
            <a:avLst/>
          </a:prstGeom>
          <a:noFill/>
        </p:spPr>
        <p:txBody>
          <a:bodyPr wrap="square">
            <a:spAutoFit/>
          </a:bodyPr>
          <a:lstStyle/>
          <a:p>
            <a:r>
              <a:rPr lang="zh-TW" altLang="en-US" sz="24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雙語自然課中：</a:t>
            </a:r>
            <a:r>
              <a:rPr lang="zh-TW" altLang="en-US" sz="2400" b="1"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語言是溝通工具</a:t>
            </a:r>
          </a:p>
        </p:txBody>
      </p:sp>
      <p:sp>
        <p:nvSpPr>
          <p:cNvPr id="6" name="矩形 5">
            <a:extLst>
              <a:ext uri="{FF2B5EF4-FFF2-40B4-BE49-F238E27FC236}">
                <a16:creationId xmlns:a16="http://schemas.microsoft.com/office/drawing/2014/main" id="{36531A79-2C04-A38E-4175-6DF35BC6F112}"/>
              </a:ext>
            </a:extLst>
          </p:cNvPr>
          <p:cNvSpPr/>
          <p:nvPr/>
        </p:nvSpPr>
        <p:spPr>
          <a:xfrm>
            <a:off x="6335486" y="2623775"/>
            <a:ext cx="4873534" cy="352800"/>
          </a:xfrm>
          <a:prstGeom prst="rect">
            <a:avLst/>
          </a:prstGeom>
          <a:noFill/>
        </p:spPr>
        <p:style>
          <a:lnRef idx="2">
            <a:schemeClr val="accent3">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手繪多邊形: 圖案 6">
            <a:extLst>
              <a:ext uri="{FF2B5EF4-FFF2-40B4-BE49-F238E27FC236}">
                <a16:creationId xmlns:a16="http://schemas.microsoft.com/office/drawing/2014/main" id="{FB8D2277-39F5-1E9C-0FA1-EE717E296EF3}"/>
              </a:ext>
            </a:extLst>
          </p:cNvPr>
          <p:cNvSpPr/>
          <p:nvPr/>
        </p:nvSpPr>
        <p:spPr>
          <a:xfrm>
            <a:off x="6616881" y="2417135"/>
            <a:ext cx="3939539" cy="413280"/>
          </a:xfrm>
          <a:custGeom>
            <a:avLst/>
            <a:gdLst>
              <a:gd name="csX0" fmla="*/ 0 w 3939539"/>
              <a:gd name="csY0" fmla="*/ 68881 h 413280"/>
              <a:gd name="csX1" fmla="*/ 68881 w 3939539"/>
              <a:gd name="csY1" fmla="*/ 0 h 413280"/>
              <a:gd name="csX2" fmla="*/ 3870658 w 3939539"/>
              <a:gd name="csY2" fmla="*/ 0 h 413280"/>
              <a:gd name="csX3" fmla="*/ 3939539 w 3939539"/>
              <a:gd name="csY3" fmla="*/ 68881 h 413280"/>
              <a:gd name="csX4" fmla="*/ 3939539 w 3939539"/>
              <a:gd name="csY4" fmla="*/ 344399 h 413280"/>
              <a:gd name="csX5" fmla="*/ 3870658 w 3939539"/>
              <a:gd name="csY5" fmla="*/ 413280 h 413280"/>
              <a:gd name="csX6" fmla="*/ 68881 w 3939539"/>
              <a:gd name="csY6" fmla="*/ 413280 h 413280"/>
              <a:gd name="csX7" fmla="*/ 0 w 3939539"/>
              <a:gd name="csY7" fmla="*/ 344399 h 413280"/>
              <a:gd name="csX8" fmla="*/ 0 w 3939539"/>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939539" h="413280">
                <a:moveTo>
                  <a:pt x="0" y="68881"/>
                </a:moveTo>
                <a:cubicBezTo>
                  <a:pt x="0" y="30839"/>
                  <a:pt x="30839" y="0"/>
                  <a:pt x="68881" y="0"/>
                </a:cubicBezTo>
                <a:lnTo>
                  <a:pt x="3870658" y="0"/>
                </a:lnTo>
                <a:cubicBezTo>
                  <a:pt x="3908700" y="0"/>
                  <a:pt x="3939539" y="30839"/>
                  <a:pt x="3939539" y="68881"/>
                </a:cubicBezTo>
                <a:lnTo>
                  <a:pt x="3939539" y="344399"/>
                </a:lnTo>
                <a:cubicBezTo>
                  <a:pt x="3939539" y="382441"/>
                  <a:pt x="3908700" y="413280"/>
                  <a:pt x="3870658" y="413280"/>
                </a:cubicBezTo>
                <a:lnTo>
                  <a:pt x="68881" y="413280"/>
                </a:lnTo>
                <a:cubicBezTo>
                  <a:pt x="30839" y="413280"/>
                  <a:pt x="0" y="382441"/>
                  <a:pt x="0" y="344399"/>
                </a:cubicBezTo>
                <a:lnTo>
                  <a:pt x="0" y="68881"/>
                </a:lnTo>
                <a:close/>
              </a:path>
            </a:pathLst>
          </a:custGeom>
          <a:solidFill>
            <a:schemeClr val="accent3">
              <a:lumMod val="75000"/>
            </a:schemeClr>
          </a:solid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169080" tIns="20175" rIns="169080" bIns="20175" numCol="1" spcCol="1270" anchor="ctr" anchorCtr="0">
            <a:noAutofit/>
          </a:bodyPr>
          <a:lstStyle/>
          <a:p>
            <a:pPr marL="0" lvl="0" indent="0" algn="l" defTabSz="622300">
              <a:lnSpc>
                <a:spcPct val="90000"/>
              </a:lnSpc>
              <a:spcBef>
                <a:spcPct val="0"/>
              </a:spcBef>
              <a:spcAft>
                <a:spcPct val="35000"/>
              </a:spcAft>
              <a:buNone/>
            </a:pPr>
            <a:r>
              <a:rPr lang="zh-TW" altLang="en-US" sz="2400" kern="1200" dirty="0">
                <a:latin typeface="Times New Roman" panose="02020603050405020304" pitchFamily="18" charset="0"/>
                <a:ea typeface="微軟正黑體" panose="020B0604030504040204" pitchFamily="34" charset="-120"/>
                <a:cs typeface="Times New Roman" panose="02020603050405020304" pitchFamily="18" charset="0"/>
              </a:rPr>
              <a:t>手勢</a:t>
            </a:r>
          </a:p>
        </p:txBody>
      </p:sp>
      <p:sp>
        <p:nvSpPr>
          <p:cNvPr id="8" name="矩形 7">
            <a:extLst>
              <a:ext uri="{FF2B5EF4-FFF2-40B4-BE49-F238E27FC236}">
                <a16:creationId xmlns:a16="http://schemas.microsoft.com/office/drawing/2014/main" id="{F334E1F4-BF05-EF98-11C5-5312F822D912}"/>
              </a:ext>
            </a:extLst>
          </p:cNvPr>
          <p:cNvSpPr/>
          <p:nvPr/>
        </p:nvSpPr>
        <p:spPr>
          <a:xfrm>
            <a:off x="6335486" y="3258815"/>
            <a:ext cx="4873534" cy="352800"/>
          </a:xfrm>
          <a:prstGeom prst="rect">
            <a:avLst/>
          </a:prstGeom>
          <a:noFill/>
        </p:spPr>
        <p:style>
          <a:lnRef idx="2">
            <a:schemeClr val="accent3">
              <a:alpha val="90000"/>
              <a:hueOff val="0"/>
              <a:satOff val="0"/>
              <a:lumOff val="0"/>
              <a:alphaOff val="-1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手繪多邊形: 圖案 8">
            <a:extLst>
              <a:ext uri="{FF2B5EF4-FFF2-40B4-BE49-F238E27FC236}">
                <a16:creationId xmlns:a16="http://schemas.microsoft.com/office/drawing/2014/main" id="{CB0BABEB-AFB2-C0E5-F337-D5412D194021}"/>
              </a:ext>
            </a:extLst>
          </p:cNvPr>
          <p:cNvSpPr/>
          <p:nvPr/>
        </p:nvSpPr>
        <p:spPr>
          <a:xfrm>
            <a:off x="6616881" y="3052175"/>
            <a:ext cx="3939539" cy="413280"/>
          </a:xfrm>
          <a:custGeom>
            <a:avLst/>
            <a:gdLst>
              <a:gd name="csX0" fmla="*/ 0 w 3939539"/>
              <a:gd name="csY0" fmla="*/ 68881 h 413280"/>
              <a:gd name="csX1" fmla="*/ 68881 w 3939539"/>
              <a:gd name="csY1" fmla="*/ 0 h 413280"/>
              <a:gd name="csX2" fmla="*/ 3870658 w 3939539"/>
              <a:gd name="csY2" fmla="*/ 0 h 413280"/>
              <a:gd name="csX3" fmla="*/ 3939539 w 3939539"/>
              <a:gd name="csY3" fmla="*/ 68881 h 413280"/>
              <a:gd name="csX4" fmla="*/ 3939539 w 3939539"/>
              <a:gd name="csY4" fmla="*/ 344399 h 413280"/>
              <a:gd name="csX5" fmla="*/ 3870658 w 3939539"/>
              <a:gd name="csY5" fmla="*/ 413280 h 413280"/>
              <a:gd name="csX6" fmla="*/ 68881 w 3939539"/>
              <a:gd name="csY6" fmla="*/ 413280 h 413280"/>
              <a:gd name="csX7" fmla="*/ 0 w 3939539"/>
              <a:gd name="csY7" fmla="*/ 344399 h 413280"/>
              <a:gd name="csX8" fmla="*/ 0 w 3939539"/>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939539" h="413280">
                <a:moveTo>
                  <a:pt x="0" y="68881"/>
                </a:moveTo>
                <a:cubicBezTo>
                  <a:pt x="0" y="30839"/>
                  <a:pt x="30839" y="0"/>
                  <a:pt x="68881" y="0"/>
                </a:cubicBezTo>
                <a:lnTo>
                  <a:pt x="3870658" y="0"/>
                </a:lnTo>
                <a:cubicBezTo>
                  <a:pt x="3908700" y="0"/>
                  <a:pt x="3939539" y="30839"/>
                  <a:pt x="3939539" y="68881"/>
                </a:cubicBezTo>
                <a:lnTo>
                  <a:pt x="3939539" y="344399"/>
                </a:lnTo>
                <a:cubicBezTo>
                  <a:pt x="3939539" y="382441"/>
                  <a:pt x="3908700" y="413280"/>
                  <a:pt x="3870658" y="413280"/>
                </a:cubicBezTo>
                <a:lnTo>
                  <a:pt x="68881" y="413280"/>
                </a:lnTo>
                <a:cubicBezTo>
                  <a:pt x="30839" y="413280"/>
                  <a:pt x="0" y="382441"/>
                  <a:pt x="0" y="344399"/>
                </a:cubicBezTo>
                <a:lnTo>
                  <a:pt x="0" y="68881"/>
                </a:lnTo>
                <a:close/>
              </a:path>
            </a:pathLst>
          </a:custGeom>
          <a:solidFill>
            <a:schemeClr val="accent3">
              <a:lumMod val="75000"/>
            </a:schemeClr>
          </a:solidFill>
        </p:spPr>
        <p:style>
          <a:lnRef idx="2">
            <a:schemeClr val="lt1">
              <a:hueOff val="0"/>
              <a:satOff val="0"/>
              <a:lumOff val="0"/>
              <a:alphaOff val="0"/>
            </a:schemeClr>
          </a:lnRef>
          <a:fillRef idx="1">
            <a:schemeClr val="accent3">
              <a:alpha val="90000"/>
              <a:hueOff val="0"/>
              <a:satOff val="0"/>
              <a:lumOff val="0"/>
              <a:alphaOff val="-10000"/>
            </a:schemeClr>
          </a:fillRef>
          <a:effectRef idx="0">
            <a:schemeClr val="accent3">
              <a:alpha val="90000"/>
              <a:hueOff val="0"/>
              <a:satOff val="0"/>
              <a:lumOff val="0"/>
              <a:alphaOff val="-10000"/>
            </a:schemeClr>
          </a:effectRef>
          <a:fontRef idx="minor">
            <a:schemeClr val="lt1"/>
          </a:fontRef>
        </p:style>
        <p:txBody>
          <a:bodyPr spcFirstLastPara="0" vert="horz" wrap="square" lIns="169080" tIns="20175" rIns="169080" bIns="20175" numCol="1" spcCol="1270" anchor="ctr" anchorCtr="0">
            <a:noAutofit/>
          </a:bodyPr>
          <a:lstStyle/>
          <a:p>
            <a:pPr marL="0" lvl="0" indent="0" algn="l" defTabSz="622300">
              <a:lnSpc>
                <a:spcPct val="90000"/>
              </a:lnSpc>
              <a:spcBef>
                <a:spcPct val="0"/>
              </a:spcBef>
              <a:spcAft>
                <a:spcPct val="35000"/>
              </a:spcAft>
              <a:buNone/>
            </a:pPr>
            <a:r>
              <a:rPr lang="zh-TW" altLang="en-US" sz="2400" kern="1200" dirty="0">
                <a:latin typeface="Times New Roman" panose="02020603050405020304" pitchFamily="18" charset="0"/>
                <a:ea typeface="微軟正黑體" panose="020B0604030504040204" pitchFamily="34" charset="-120"/>
                <a:cs typeface="Times New Roman" panose="02020603050405020304" pitchFamily="18" charset="0"/>
              </a:rPr>
              <a:t>圖片</a:t>
            </a:r>
          </a:p>
        </p:txBody>
      </p:sp>
      <p:sp>
        <p:nvSpPr>
          <p:cNvPr id="10" name="矩形 9">
            <a:extLst>
              <a:ext uri="{FF2B5EF4-FFF2-40B4-BE49-F238E27FC236}">
                <a16:creationId xmlns:a16="http://schemas.microsoft.com/office/drawing/2014/main" id="{4268F73A-E210-5E49-8A29-6B4482314F7D}"/>
              </a:ext>
            </a:extLst>
          </p:cNvPr>
          <p:cNvSpPr/>
          <p:nvPr/>
        </p:nvSpPr>
        <p:spPr>
          <a:xfrm>
            <a:off x="6335486" y="3893855"/>
            <a:ext cx="4873534" cy="352800"/>
          </a:xfrm>
          <a:prstGeom prst="rect">
            <a:avLst/>
          </a:prstGeom>
          <a:noFill/>
        </p:spPr>
        <p:style>
          <a:lnRef idx="2">
            <a:schemeClr val="accent3">
              <a:alpha val="90000"/>
              <a:hueOff val="0"/>
              <a:satOff val="0"/>
              <a:lumOff val="0"/>
              <a:alphaOff val="-2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手繪多邊形: 圖案 10">
            <a:extLst>
              <a:ext uri="{FF2B5EF4-FFF2-40B4-BE49-F238E27FC236}">
                <a16:creationId xmlns:a16="http://schemas.microsoft.com/office/drawing/2014/main" id="{5F354830-78F0-CA48-ADD4-CCD35F27F881}"/>
              </a:ext>
            </a:extLst>
          </p:cNvPr>
          <p:cNvSpPr/>
          <p:nvPr/>
        </p:nvSpPr>
        <p:spPr>
          <a:xfrm>
            <a:off x="6616881" y="3687215"/>
            <a:ext cx="3939539" cy="413280"/>
          </a:xfrm>
          <a:custGeom>
            <a:avLst/>
            <a:gdLst>
              <a:gd name="csX0" fmla="*/ 0 w 3939539"/>
              <a:gd name="csY0" fmla="*/ 68881 h 413280"/>
              <a:gd name="csX1" fmla="*/ 68881 w 3939539"/>
              <a:gd name="csY1" fmla="*/ 0 h 413280"/>
              <a:gd name="csX2" fmla="*/ 3870658 w 3939539"/>
              <a:gd name="csY2" fmla="*/ 0 h 413280"/>
              <a:gd name="csX3" fmla="*/ 3939539 w 3939539"/>
              <a:gd name="csY3" fmla="*/ 68881 h 413280"/>
              <a:gd name="csX4" fmla="*/ 3939539 w 3939539"/>
              <a:gd name="csY4" fmla="*/ 344399 h 413280"/>
              <a:gd name="csX5" fmla="*/ 3870658 w 3939539"/>
              <a:gd name="csY5" fmla="*/ 413280 h 413280"/>
              <a:gd name="csX6" fmla="*/ 68881 w 3939539"/>
              <a:gd name="csY6" fmla="*/ 413280 h 413280"/>
              <a:gd name="csX7" fmla="*/ 0 w 3939539"/>
              <a:gd name="csY7" fmla="*/ 344399 h 413280"/>
              <a:gd name="csX8" fmla="*/ 0 w 3939539"/>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939539" h="413280">
                <a:moveTo>
                  <a:pt x="0" y="68881"/>
                </a:moveTo>
                <a:cubicBezTo>
                  <a:pt x="0" y="30839"/>
                  <a:pt x="30839" y="0"/>
                  <a:pt x="68881" y="0"/>
                </a:cubicBezTo>
                <a:lnTo>
                  <a:pt x="3870658" y="0"/>
                </a:lnTo>
                <a:cubicBezTo>
                  <a:pt x="3908700" y="0"/>
                  <a:pt x="3939539" y="30839"/>
                  <a:pt x="3939539" y="68881"/>
                </a:cubicBezTo>
                <a:lnTo>
                  <a:pt x="3939539" y="344399"/>
                </a:lnTo>
                <a:cubicBezTo>
                  <a:pt x="3939539" y="382441"/>
                  <a:pt x="3908700" y="413280"/>
                  <a:pt x="3870658" y="413280"/>
                </a:cubicBezTo>
                <a:lnTo>
                  <a:pt x="68881" y="413280"/>
                </a:lnTo>
                <a:cubicBezTo>
                  <a:pt x="30839" y="413280"/>
                  <a:pt x="0" y="382441"/>
                  <a:pt x="0" y="344399"/>
                </a:cubicBezTo>
                <a:lnTo>
                  <a:pt x="0" y="68881"/>
                </a:lnTo>
                <a:close/>
              </a:path>
            </a:pathLst>
          </a:custGeom>
          <a:solidFill>
            <a:schemeClr val="accent3">
              <a:lumMod val="75000"/>
            </a:schemeClr>
          </a:solidFill>
        </p:spPr>
        <p:style>
          <a:lnRef idx="2">
            <a:schemeClr val="lt1">
              <a:hueOff val="0"/>
              <a:satOff val="0"/>
              <a:lumOff val="0"/>
              <a:alphaOff val="0"/>
            </a:schemeClr>
          </a:lnRef>
          <a:fillRef idx="1">
            <a:schemeClr val="accent3">
              <a:alpha val="90000"/>
              <a:hueOff val="0"/>
              <a:satOff val="0"/>
              <a:lumOff val="0"/>
              <a:alphaOff val="-20000"/>
            </a:schemeClr>
          </a:fillRef>
          <a:effectRef idx="0">
            <a:schemeClr val="accent3">
              <a:alpha val="90000"/>
              <a:hueOff val="0"/>
              <a:satOff val="0"/>
              <a:lumOff val="0"/>
              <a:alphaOff val="-20000"/>
            </a:schemeClr>
          </a:effectRef>
          <a:fontRef idx="minor">
            <a:schemeClr val="lt1"/>
          </a:fontRef>
        </p:style>
        <p:txBody>
          <a:bodyPr spcFirstLastPara="0" vert="horz" wrap="square" lIns="169080" tIns="20175" rIns="169080" bIns="20175" numCol="1" spcCol="1270" anchor="ctr" anchorCtr="0">
            <a:noAutofit/>
          </a:bodyPr>
          <a:lstStyle/>
          <a:p>
            <a:pPr marL="0" lvl="0" indent="0" algn="l" defTabSz="622300">
              <a:lnSpc>
                <a:spcPct val="90000"/>
              </a:lnSpc>
              <a:spcBef>
                <a:spcPct val="0"/>
              </a:spcBef>
              <a:spcAft>
                <a:spcPct val="35000"/>
              </a:spcAft>
              <a:buNone/>
            </a:pPr>
            <a:r>
              <a:rPr lang="zh-TW" altLang="en-US" sz="2400" kern="1200" dirty="0">
                <a:latin typeface="Times New Roman" panose="02020603050405020304" pitchFamily="18" charset="0"/>
                <a:ea typeface="微軟正黑體" panose="020B0604030504040204" pitchFamily="34" charset="-120"/>
                <a:cs typeface="Times New Roman" panose="02020603050405020304" pitchFamily="18" charset="0"/>
              </a:rPr>
              <a:t>符號</a:t>
            </a:r>
          </a:p>
        </p:txBody>
      </p:sp>
      <p:sp>
        <p:nvSpPr>
          <p:cNvPr id="12" name="矩形 11">
            <a:extLst>
              <a:ext uri="{FF2B5EF4-FFF2-40B4-BE49-F238E27FC236}">
                <a16:creationId xmlns:a16="http://schemas.microsoft.com/office/drawing/2014/main" id="{CDC9A207-DA80-5E8F-2CDA-31C8EE9A5C29}"/>
              </a:ext>
            </a:extLst>
          </p:cNvPr>
          <p:cNvSpPr/>
          <p:nvPr/>
        </p:nvSpPr>
        <p:spPr>
          <a:xfrm>
            <a:off x="6335486" y="4528895"/>
            <a:ext cx="4873534" cy="352800"/>
          </a:xfrm>
          <a:prstGeom prst="rect">
            <a:avLst/>
          </a:prstGeom>
          <a:noFill/>
        </p:spPr>
        <p:style>
          <a:lnRef idx="2">
            <a:schemeClr val="accent3">
              <a:alpha val="90000"/>
              <a:hueOff val="0"/>
              <a:satOff val="0"/>
              <a:lumOff val="0"/>
              <a:alphaOff val="-3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手繪多邊形: 圖案 12">
            <a:extLst>
              <a:ext uri="{FF2B5EF4-FFF2-40B4-BE49-F238E27FC236}">
                <a16:creationId xmlns:a16="http://schemas.microsoft.com/office/drawing/2014/main" id="{F9E7C3E5-0038-364A-450D-90B64F766E63}"/>
              </a:ext>
            </a:extLst>
          </p:cNvPr>
          <p:cNvSpPr/>
          <p:nvPr/>
        </p:nvSpPr>
        <p:spPr>
          <a:xfrm>
            <a:off x="6616881" y="4322255"/>
            <a:ext cx="3939539" cy="413280"/>
          </a:xfrm>
          <a:custGeom>
            <a:avLst/>
            <a:gdLst>
              <a:gd name="csX0" fmla="*/ 0 w 3939539"/>
              <a:gd name="csY0" fmla="*/ 68881 h 413280"/>
              <a:gd name="csX1" fmla="*/ 68881 w 3939539"/>
              <a:gd name="csY1" fmla="*/ 0 h 413280"/>
              <a:gd name="csX2" fmla="*/ 3870658 w 3939539"/>
              <a:gd name="csY2" fmla="*/ 0 h 413280"/>
              <a:gd name="csX3" fmla="*/ 3939539 w 3939539"/>
              <a:gd name="csY3" fmla="*/ 68881 h 413280"/>
              <a:gd name="csX4" fmla="*/ 3939539 w 3939539"/>
              <a:gd name="csY4" fmla="*/ 344399 h 413280"/>
              <a:gd name="csX5" fmla="*/ 3870658 w 3939539"/>
              <a:gd name="csY5" fmla="*/ 413280 h 413280"/>
              <a:gd name="csX6" fmla="*/ 68881 w 3939539"/>
              <a:gd name="csY6" fmla="*/ 413280 h 413280"/>
              <a:gd name="csX7" fmla="*/ 0 w 3939539"/>
              <a:gd name="csY7" fmla="*/ 344399 h 413280"/>
              <a:gd name="csX8" fmla="*/ 0 w 3939539"/>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939539" h="413280">
                <a:moveTo>
                  <a:pt x="0" y="68881"/>
                </a:moveTo>
                <a:cubicBezTo>
                  <a:pt x="0" y="30839"/>
                  <a:pt x="30839" y="0"/>
                  <a:pt x="68881" y="0"/>
                </a:cubicBezTo>
                <a:lnTo>
                  <a:pt x="3870658" y="0"/>
                </a:lnTo>
                <a:cubicBezTo>
                  <a:pt x="3908700" y="0"/>
                  <a:pt x="3939539" y="30839"/>
                  <a:pt x="3939539" y="68881"/>
                </a:cubicBezTo>
                <a:lnTo>
                  <a:pt x="3939539" y="344399"/>
                </a:lnTo>
                <a:cubicBezTo>
                  <a:pt x="3939539" y="382441"/>
                  <a:pt x="3908700" y="413280"/>
                  <a:pt x="3870658" y="413280"/>
                </a:cubicBezTo>
                <a:lnTo>
                  <a:pt x="68881" y="413280"/>
                </a:lnTo>
                <a:cubicBezTo>
                  <a:pt x="30839" y="413280"/>
                  <a:pt x="0" y="382441"/>
                  <a:pt x="0" y="344399"/>
                </a:cubicBezTo>
                <a:lnTo>
                  <a:pt x="0" y="68881"/>
                </a:lnTo>
                <a:close/>
              </a:path>
            </a:pathLst>
          </a:custGeom>
          <a:solidFill>
            <a:schemeClr val="accent3">
              <a:lumMod val="75000"/>
            </a:schemeClr>
          </a:solidFill>
        </p:spPr>
        <p:style>
          <a:lnRef idx="2">
            <a:schemeClr val="lt1">
              <a:hueOff val="0"/>
              <a:satOff val="0"/>
              <a:lumOff val="0"/>
              <a:alphaOff val="0"/>
            </a:schemeClr>
          </a:lnRef>
          <a:fillRef idx="1">
            <a:schemeClr val="accent3">
              <a:alpha val="90000"/>
              <a:hueOff val="0"/>
              <a:satOff val="0"/>
              <a:lumOff val="0"/>
              <a:alphaOff val="-30000"/>
            </a:schemeClr>
          </a:fillRef>
          <a:effectRef idx="0">
            <a:schemeClr val="accent3">
              <a:alpha val="90000"/>
              <a:hueOff val="0"/>
              <a:satOff val="0"/>
              <a:lumOff val="0"/>
              <a:alphaOff val="-30000"/>
            </a:schemeClr>
          </a:effectRef>
          <a:fontRef idx="minor">
            <a:schemeClr val="lt1"/>
          </a:fontRef>
        </p:style>
        <p:txBody>
          <a:bodyPr spcFirstLastPara="0" vert="horz" wrap="square" lIns="169080" tIns="20175" rIns="169080" bIns="20175" numCol="1" spcCol="1270" anchor="ctr" anchorCtr="0">
            <a:noAutofit/>
          </a:bodyPr>
          <a:lstStyle/>
          <a:p>
            <a:pPr marL="0" lvl="0" indent="0" algn="l" defTabSz="622300">
              <a:lnSpc>
                <a:spcPct val="90000"/>
              </a:lnSpc>
              <a:spcBef>
                <a:spcPct val="0"/>
              </a:spcBef>
              <a:spcAft>
                <a:spcPct val="35000"/>
              </a:spcAft>
              <a:buNone/>
            </a:pPr>
            <a:r>
              <a:rPr lang="zh-TW" altLang="en-US" sz="2400" kern="1200" dirty="0">
                <a:latin typeface="Times New Roman" panose="02020603050405020304" pitchFamily="18" charset="0"/>
                <a:ea typeface="微軟正黑體" panose="020B0604030504040204" pitchFamily="34" charset="-120"/>
                <a:cs typeface="Times New Roman" panose="02020603050405020304" pitchFamily="18" charset="0"/>
              </a:rPr>
              <a:t>圖表</a:t>
            </a:r>
          </a:p>
        </p:txBody>
      </p:sp>
      <p:sp>
        <p:nvSpPr>
          <p:cNvPr id="14" name="矩形 13">
            <a:extLst>
              <a:ext uri="{FF2B5EF4-FFF2-40B4-BE49-F238E27FC236}">
                <a16:creationId xmlns:a16="http://schemas.microsoft.com/office/drawing/2014/main" id="{528C96A3-9397-E708-2EBD-1D2E80E4E7AD}"/>
              </a:ext>
            </a:extLst>
          </p:cNvPr>
          <p:cNvSpPr/>
          <p:nvPr/>
        </p:nvSpPr>
        <p:spPr>
          <a:xfrm>
            <a:off x="6335486" y="5163935"/>
            <a:ext cx="4873534" cy="352800"/>
          </a:xfrm>
          <a:prstGeom prst="rect">
            <a:avLst/>
          </a:prstGeom>
          <a:noFill/>
        </p:spPr>
        <p:style>
          <a:lnRef idx="2">
            <a:schemeClr val="accent3">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手繪多邊形: 圖案 14">
            <a:extLst>
              <a:ext uri="{FF2B5EF4-FFF2-40B4-BE49-F238E27FC236}">
                <a16:creationId xmlns:a16="http://schemas.microsoft.com/office/drawing/2014/main" id="{DD009088-797F-453D-9D79-824D1D523818}"/>
              </a:ext>
            </a:extLst>
          </p:cNvPr>
          <p:cNvSpPr/>
          <p:nvPr/>
        </p:nvSpPr>
        <p:spPr>
          <a:xfrm>
            <a:off x="6616881" y="4957295"/>
            <a:ext cx="3939539" cy="413280"/>
          </a:xfrm>
          <a:custGeom>
            <a:avLst/>
            <a:gdLst>
              <a:gd name="csX0" fmla="*/ 0 w 3939539"/>
              <a:gd name="csY0" fmla="*/ 68881 h 413280"/>
              <a:gd name="csX1" fmla="*/ 68881 w 3939539"/>
              <a:gd name="csY1" fmla="*/ 0 h 413280"/>
              <a:gd name="csX2" fmla="*/ 3870658 w 3939539"/>
              <a:gd name="csY2" fmla="*/ 0 h 413280"/>
              <a:gd name="csX3" fmla="*/ 3939539 w 3939539"/>
              <a:gd name="csY3" fmla="*/ 68881 h 413280"/>
              <a:gd name="csX4" fmla="*/ 3939539 w 3939539"/>
              <a:gd name="csY4" fmla="*/ 344399 h 413280"/>
              <a:gd name="csX5" fmla="*/ 3870658 w 3939539"/>
              <a:gd name="csY5" fmla="*/ 413280 h 413280"/>
              <a:gd name="csX6" fmla="*/ 68881 w 3939539"/>
              <a:gd name="csY6" fmla="*/ 413280 h 413280"/>
              <a:gd name="csX7" fmla="*/ 0 w 3939539"/>
              <a:gd name="csY7" fmla="*/ 344399 h 413280"/>
              <a:gd name="csX8" fmla="*/ 0 w 3939539"/>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939539" h="413280">
                <a:moveTo>
                  <a:pt x="0" y="68881"/>
                </a:moveTo>
                <a:cubicBezTo>
                  <a:pt x="0" y="30839"/>
                  <a:pt x="30839" y="0"/>
                  <a:pt x="68881" y="0"/>
                </a:cubicBezTo>
                <a:lnTo>
                  <a:pt x="3870658" y="0"/>
                </a:lnTo>
                <a:cubicBezTo>
                  <a:pt x="3908700" y="0"/>
                  <a:pt x="3939539" y="30839"/>
                  <a:pt x="3939539" y="68881"/>
                </a:cubicBezTo>
                <a:lnTo>
                  <a:pt x="3939539" y="344399"/>
                </a:lnTo>
                <a:cubicBezTo>
                  <a:pt x="3939539" y="382441"/>
                  <a:pt x="3908700" y="413280"/>
                  <a:pt x="3870658" y="413280"/>
                </a:cubicBezTo>
                <a:lnTo>
                  <a:pt x="68881" y="413280"/>
                </a:lnTo>
                <a:cubicBezTo>
                  <a:pt x="30839" y="413280"/>
                  <a:pt x="0" y="382441"/>
                  <a:pt x="0" y="344399"/>
                </a:cubicBezTo>
                <a:lnTo>
                  <a:pt x="0" y="68881"/>
                </a:lnTo>
                <a:close/>
              </a:path>
            </a:pathLst>
          </a:custGeom>
          <a:solidFill>
            <a:schemeClr val="accent3">
              <a:lumMod val="75000"/>
            </a:schemeClr>
          </a:solid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txBody>
          <a:bodyPr spcFirstLastPara="0" vert="horz" wrap="square" lIns="169080" tIns="20175" rIns="169080" bIns="20175" numCol="1" spcCol="1270" anchor="ctr" anchorCtr="0">
            <a:noAutofit/>
          </a:bodyPr>
          <a:lstStyle/>
          <a:p>
            <a:pPr marL="0" lvl="0" indent="0" algn="l" defTabSz="622300">
              <a:lnSpc>
                <a:spcPct val="90000"/>
              </a:lnSpc>
              <a:spcBef>
                <a:spcPct val="0"/>
              </a:spcBef>
              <a:spcAft>
                <a:spcPct val="35000"/>
              </a:spcAft>
              <a:buNone/>
            </a:pPr>
            <a:r>
              <a:rPr lang="zh-TW" altLang="en-US" sz="2400" kern="1200">
                <a:latin typeface="Times New Roman" panose="02020603050405020304" pitchFamily="18" charset="0"/>
                <a:ea typeface="微軟正黑體" panose="020B0604030504040204" pitchFamily="34" charset="-120"/>
                <a:cs typeface="Times New Roman" panose="02020603050405020304" pitchFamily="18" charset="0"/>
              </a:rPr>
              <a:t>口語和文本</a:t>
            </a:r>
            <a:endParaRPr lang="zh-TW" altLang="en-US" sz="2400" kern="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矩形 15">
            <a:extLst>
              <a:ext uri="{FF2B5EF4-FFF2-40B4-BE49-F238E27FC236}">
                <a16:creationId xmlns:a16="http://schemas.microsoft.com/office/drawing/2014/main" id="{7F4DD95E-DC3C-493F-DD61-0C7401DC0475}"/>
              </a:ext>
            </a:extLst>
          </p:cNvPr>
          <p:cNvSpPr/>
          <p:nvPr/>
        </p:nvSpPr>
        <p:spPr>
          <a:xfrm>
            <a:off x="982980" y="5799577"/>
            <a:ext cx="10226040" cy="79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科學課程的學習重點在於科學概念而不是英文知識，但是語言是溝通及傳遞訊息的基本工具，如何在兩者取得平衡，考驗著教學者及學習者的各項基礎能力。</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文字方塊 16">
            <a:extLst>
              <a:ext uri="{FF2B5EF4-FFF2-40B4-BE49-F238E27FC236}">
                <a16:creationId xmlns:a16="http://schemas.microsoft.com/office/drawing/2014/main" id="{18942E41-1F80-2936-84F2-B0B14B20BFED}"/>
              </a:ext>
            </a:extLst>
          </p:cNvPr>
          <p:cNvSpPr txBox="1"/>
          <p:nvPr/>
        </p:nvSpPr>
        <p:spPr>
          <a:xfrm>
            <a:off x="6460672" y="1912799"/>
            <a:ext cx="6215742" cy="369332"/>
          </a:xfrm>
          <a:prstGeom prst="rect">
            <a:avLst/>
          </a:prstGeom>
          <a:noFill/>
        </p:spPr>
        <p:txBody>
          <a:bodyPr wrap="square">
            <a:spAutoFit/>
          </a:bodyPr>
          <a:lstStyle/>
          <a:p>
            <a:pPr algn="l"/>
            <a:r>
              <a:rPr lang="zh-TW" altLang="en-US" sz="1800" b="0" i="0" u="none" strike="noStrike" baseline="0" dirty="0">
                <a:solidFill>
                  <a:schemeClr val="accent3">
                    <a:lumMod val="75000"/>
                  </a:schemeClr>
                </a:solidFill>
                <a:latin typeface="MicrosoftJhengHeiRegular"/>
              </a:rPr>
              <a:t>多模態的方式</a:t>
            </a:r>
            <a:r>
              <a:rPr lang="en-US" altLang="zh-TW" sz="1800" b="0" i="0" u="none" strike="noStrike" baseline="0" dirty="0">
                <a:solidFill>
                  <a:schemeClr val="accent3">
                    <a:lumMod val="75000"/>
                  </a:schemeClr>
                </a:solidFill>
                <a:latin typeface="TimesNewRomanPSMT"/>
              </a:rPr>
              <a:t>(multiple modalities)</a:t>
            </a:r>
            <a:r>
              <a:rPr lang="zh-TW" altLang="en-US" sz="1800" b="0" i="0" u="none" strike="noStrike" baseline="0" dirty="0">
                <a:solidFill>
                  <a:schemeClr val="accent3">
                    <a:lumMod val="75000"/>
                  </a:schemeClr>
                </a:solidFill>
                <a:latin typeface="MicrosoftJhengHeiRegular"/>
              </a:rPr>
              <a:t>進行溝通</a:t>
            </a:r>
            <a:endParaRPr lang="zh-TW" altLang="en-US" dirty="0">
              <a:solidFill>
                <a:schemeClr val="accent3">
                  <a:lumMod val="75000"/>
                </a:schemeClr>
              </a:solidFill>
            </a:endParaRPr>
          </a:p>
        </p:txBody>
      </p:sp>
      <p:sp>
        <p:nvSpPr>
          <p:cNvPr id="18" name="投影片編號版面配置區 53">
            <a:extLst>
              <a:ext uri="{FF2B5EF4-FFF2-40B4-BE49-F238E27FC236}">
                <a16:creationId xmlns:a16="http://schemas.microsoft.com/office/drawing/2014/main" id="{B4877155-CDF6-187E-0A9E-A73CA3677445}"/>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8</a:t>
            </a:fld>
            <a:endParaRPr lang="zh-TW" altLang="en-US" dirty="0"/>
          </a:p>
        </p:txBody>
      </p:sp>
      <p:graphicFrame>
        <p:nvGraphicFramePr>
          <p:cNvPr id="19" name="表格 18">
            <a:extLst>
              <a:ext uri="{FF2B5EF4-FFF2-40B4-BE49-F238E27FC236}">
                <a16:creationId xmlns:a16="http://schemas.microsoft.com/office/drawing/2014/main" id="{11A89A12-1F24-6A5D-9871-21D00D555C03}"/>
              </a:ext>
            </a:extLst>
          </p:cNvPr>
          <p:cNvGraphicFramePr>
            <a:graphicFrameLocks noGrp="1"/>
          </p:cNvGraphicFramePr>
          <p:nvPr>
            <p:extLst>
              <p:ext uri="{D42A27DB-BD31-4B8C-83A1-F6EECF244321}">
                <p14:modId xmlns:p14="http://schemas.microsoft.com/office/powerpoint/2010/main" val="1177416012"/>
              </p:ext>
            </p:extLst>
          </p:nvPr>
        </p:nvGraphicFramePr>
        <p:xfrm>
          <a:off x="-547914" y="0"/>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84454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4E390-1D9E-08AD-413A-4BA5B742E4D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E85F191-A273-C534-2D32-C95CBA46D0F3}"/>
              </a:ext>
            </a:extLst>
          </p:cNvPr>
          <p:cNvSpPr txBox="1">
            <a:spLocks/>
          </p:cNvSpPr>
          <p:nvPr/>
        </p:nvSpPr>
        <p:spPr>
          <a:xfrm>
            <a:off x="609600" y="533395"/>
            <a:ext cx="10972800" cy="1066800"/>
          </a:xfrm>
          <a:prstGeom prst="rect">
            <a:avLst/>
          </a:prstGeom>
        </p:spPr>
        <p:txBody>
          <a:bodyPr vert="horz" rtlCol="0" anchor="ctr">
            <a:normAutofit/>
          </a:bodyPr>
          <a:lstStyle>
            <a:lvl1pPr algn="l" rtl="0" eaLnBrk="1" latinLnBrk="0" hangingPunct="1">
              <a:spcBef>
                <a:spcPct val="0"/>
              </a:spcBef>
              <a:buNone/>
              <a:defRPr kumimoji="0" sz="4000" kern="1200">
                <a:solidFill>
                  <a:schemeClr val="tx2"/>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b="1" dirty="0"/>
              <a:t>參、 課堂活動詳述</a:t>
            </a:r>
          </a:p>
        </p:txBody>
      </p:sp>
      <p:sp>
        <p:nvSpPr>
          <p:cNvPr id="3" name="文字方塊 2">
            <a:extLst>
              <a:ext uri="{FF2B5EF4-FFF2-40B4-BE49-F238E27FC236}">
                <a16:creationId xmlns:a16="http://schemas.microsoft.com/office/drawing/2014/main" id="{47A17620-B616-F134-3CCC-00963C02A54F}"/>
              </a:ext>
            </a:extLst>
          </p:cNvPr>
          <p:cNvSpPr txBox="1"/>
          <p:nvPr/>
        </p:nvSpPr>
        <p:spPr>
          <a:xfrm>
            <a:off x="609600" y="1544206"/>
            <a:ext cx="9448800" cy="523220"/>
          </a:xfrm>
          <a:prstGeom prst="rect">
            <a:avLst/>
          </a:prstGeom>
          <a:noFill/>
        </p:spPr>
        <p:txBody>
          <a:bodyPr wrap="square">
            <a:spAutoFit/>
          </a:bodyPr>
          <a:lstStyle/>
          <a:p>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教學流程設計：</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5E </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探究學習環</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(5E Learning Cycle)</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3">
            <a:extLst>
              <a:ext uri="{FF2B5EF4-FFF2-40B4-BE49-F238E27FC236}">
                <a16:creationId xmlns:a16="http://schemas.microsoft.com/office/drawing/2014/main" id="{9845128F-ED0D-3FB4-D482-B45AABE9AD74}"/>
              </a:ext>
            </a:extLst>
          </p:cNvPr>
          <p:cNvSpPr txBox="1"/>
          <p:nvPr/>
        </p:nvSpPr>
        <p:spPr>
          <a:xfrm>
            <a:off x="784579" y="2163859"/>
            <a:ext cx="9448800" cy="984885"/>
          </a:xfrm>
          <a:prstGeom prst="rect">
            <a:avLst/>
          </a:prstGeom>
          <a:noFill/>
        </p:spPr>
        <p:txBody>
          <a:bodyPr wrap="square">
            <a:spAutoFit/>
          </a:bodyPr>
          <a:lstStyle/>
          <a:p>
            <a:pPr marL="342900" indent="-342900" algn="l">
              <a:buFont typeface="Arial" panose="020B0604020202020204" pitchFamily="34" charset="0"/>
              <a:buChar char="•"/>
            </a:pP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由美國生物科學課程研究中心</a:t>
            </a: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(Bio-logical Sciences Curriculum Study, BSCS)</a:t>
            </a: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於</a:t>
            </a:r>
            <a:r>
              <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1987 </a:t>
            </a:r>
            <a:r>
              <a:rPr lang="zh-TW" altLang="en-US"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rPr>
              <a:t>年基於科學探究取向所發展出來的教學模式，強調學習過程的探究式學習。</a:t>
            </a:r>
            <a:endParaRPr lang="en-US" altLang="zh-TW" sz="2000" b="0" i="0" u="none" strike="noStrike" baseline="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核心理念是「與其教給學生知識本身，不如教他們發現知識的過程」。</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手繪多邊形: 圖案 4">
            <a:extLst>
              <a:ext uri="{FF2B5EF4-FFF2-40B4-BE49-F238E27FC236}">
                <a16:creationId xmlns:a16="http://schemas.microsoft.com/office/drawing/2014/main" id="{01D9C589-1815-3561-6813-D6443106FFD9}"/>
              </a:ext>
            </a:extLst>
          </p:cNvPr>
          <p:cNvSpPr/>
          <p:nvPr/>
        </p:nvSpPr>
        <p:spPr>
          <a:xfrm>
            <a:off x="5578617" y="3295131"/>
            <a:ext cx="1034763" cy="672596"/>
          </a:xfrm>
          <a:custGeom>
            <a:avLst/>
            <a:gdLst>
              <a:gd name="csX0" fmla="*/ 0 w 1034763"/>
              <a:gd name="csY0" fmla="*/ 112102 h 672596"/>
              <a:gd name="csX1" fmla="*/ 112102 w 1034763"/>
              <a:gd name="csY1" fmla="*/ 0 h 672596"/>
              <a:gd name="csX2" fmla="*/ 922661 w 1034763"/>
              <a:gd name="csY2" fmla="*/ 0 h 672596"/>
              <a:gd name="csX3" fmla="*/ 1034763 w 1034763"/>
              <a:gd name="csY3" fmla="*/ 112102 h 672596"/>
              <a:gd name="csX4" fmla="*/ 1034763 w 1034763"/>
              <a:gd name="csY4" fmla="*/ 560494 h 672596"/>
              <a:gd name="csX5" fmla="*/ 922661 w 1034763"/>
              <a:gd name="csY5" fmla="*/ 672596 h 672596"/>
              <a:gd name="csX6" fmla="*/ 112102 w 1034763"/>
              <a:gd name="csY6" fmla="*/ 672596 h 672596"/>
              <a:gd name="csX7" fmla="*/ 0 w 1034763"/>
              <a:gd name="csY7" fmla="*/ 560494 h 672596"/>
              <a:gd name="csX8" fmla="*/ 0 w 1034763"/>
              <a:gd name="csY8" fmla="*/ 112102 h 6725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4763" h="672596">
                <a:moveTo>
                  <a:pt x="0" y="112102"/>
                </a:moveTo>
                <a:cubicBezTo>
                  <a:pt x="0" y="50190"/>
                  <a:pt x="50190" y="0"/>
                  <a:pt x="112102" y="0"/>
                </a:cubicBezTo>
                <a:lnTo>
                  <a:pt x="922661" y="0"/>
                </a:lnTo>
                <a:cubicBezTo>
                  <a:pt x="984573" y="0"/>
                  <a:pt x="1034763" y="50190"/>
                  <a:pt x="1034763" y="112102"/>
                </a:cubicBezTo>
                <a:lnTo>
                  <a:pt x="1034763" y="560494"/>
                </a:lnTo>
                <a:cubicBezTo>
                  <a:pt x="1034763" y="622406"/>
                  <a:pt x="984573" y="672596"/>
                  <a:pt x="922661" y="672596"/>
                </a:cubicBezTo>
                <a:lnTo>
                  <a:pt x="112102" y="672596"/>
                </a:lnTo>
                <a:cubicBezTo>
                  <a:pt x="50190" y="672596"/>
                  <a:pt x="0" y="622406"/>
                  <a:pt x="0" y="560494"/>
                </a:cubicBezTo>
                <a:lnTo>
                  <a:pt x="0" y="112102"/>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83" tIns="89983" rIns="89983" bIns="89983" numCol="1" spcCol="1270" anchor="ctr" anchorCtr="0">
            <a:noAutofit/>
          </a:bodyPr>
          <a:lstStyle/>
          <a:p>
            <a:pPr marL="0" lvl="0" indent="0" algn="ctr" defTabSz="666750">
              <a:lnSpc>
                <a:spcPct val="90000"/>
              </a:lnSpc>
              <a:spcBef>
                <a:spcPct val="0"/>
              </a:spcBef>
              <a:spcAft>
                <a:spcPct val="35000"/>
              </a:spcAft>
              <a:buNone/>
            </a:pPr>
            <a:r>
              <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rPr>
              <a:t>投入</a:t>
            </a:r>
            <a:r>
              <a:rPr lang="en-US" altLang="en-US" sz="1500" kern="1200" dirty="0">
                <a:latin typeface="Times New Roman" panose="02020603050405020304" pitchFamily="18" charset="0"/>
                <a:ea typeface="微軟正黑體" panose="020B0604030504040204" pitchFamily="34" charset="-120"/>
                <a:cs typeface="Times New Roman" panose="02020603050405020304" pitchFamily="18" charset="0"/>
              </a:rPr>
              <a:t>(Engage)</a:t>
            </a:r>
            <a:endParaRPr lang="zh-TW" altLang="en-US" sz="1500" kern="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手繪多邊形: 圖案 5">
            <a:extLst>
              <a:ext uri="{FF2B5EF4-FFF2-40B4-BE49-F238E27FC236}">
                <a16:creationId xmlns:a16="http://schemas.microsoft.com/office/drawing/2014/main" id="{03207783-88E9-6750-9CE7-9F36C9177449}"/>
              </a:ext>
            </a:extLst>
          </p:cNvPr>
          <p:cNvSpPr/>
          <p:nvPr/>
        </p:nvSpPr>
        <p:spPr>
          <a:xfrm>
            <a:off x="4751822" y="3631429"/>
            <a:ext cx="2688353" cy="2688353"/>
          </a:xfrm>
          <a:custGeom>
            <a:avLst/>
            <a:gdLst/>
            <a:ahLst/>
            <a:cxnLst/>
            <a:rect l="0" t="0" r="0" b="0"/>
            <a:pathLst>
              <a:path>
                <a:moveTo>
                  <a:pt x="1868671" y="106551"/>
                </a:moveTo>
                <a:arcTo wR="1344176" hR="1344176" stAng="17578010" swAng="1962201"/>
              </a:path>
            </a:pathLst>
          </a:custGeom>
          <a:solidFill>
            <a:schemeClr val="accent3">
              <a:lumMod val="75000"/>
            </a:schemeClr>
          </a:solid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手繪多邊形: 圖案 6">
            <a:extLst>
              <a:ext uri="{FF2B5EF4-FFF2-40B4-BE49-F238E27FC236}">
                <a16:creationId xmlns:a16="http://schemas.microsoft.com/office/drawing/2014/main" id="{6DE285C7-2490-0833-21AE-EBA8298AEFA1}"/>
              </a:ext>
            </a:extLst>
          </p:cNvPr>
          <p:cNvSpPr/>
          <p:nvPr/>
        </p:nvSpPr>
        <p:spPr>
          <a:xfrm>
            <a:off x="6857005" y="4223934"/>
            <a:ext cx="1034763" cy="672596"/>
          </a:xfrm>
          <a:custGeom>
            <a:avLst/>
            <a:gdLst>
              <a:gd name="csX0" fmla="*/ 0 w 1034763"/>
              <a:gd name="csY0" fmla="*/ 112102 h 672596"/>
              <a:gd name="csX1" fmla="*/ 112102 w 1034763"/>
              <a:gd name="csY1" fmla="*/ 0 h 672596"/>
              <a:gd name="csX2" fmla="*/ 922661 w 1034763"/>
              <a:gd name="csY2" fmla="*/ 0 h 672596"/>
              <a:gd name="csX3" fmla="*/ 1034763 w 1034763"/>
              <a:gd name="csY3" fmla="*/ 112102 h 672596"/>
              <a:gd name="csX4" fmla="*/ 1034763 w 1034763"/>
              <a:gd name="csY4" fmla="*/ 560494 h 672596"/>
              <a:gd name="csX5" fmla="*/ 922661 w 1034763"/>
              <a:gd name="csY5" fmla="*/ 672596 h 672596"/>
              <a:gd name="csX6" fmla="*/ 112102 w 1034763"/>
              <a:gd name="csY6" fmla="*/ 672596 h 672596"/>
              <a:gd name="csX7" fmla="*/ 0 w 1034763"/>
              <a:gd name="csY7" fmla="*/ 560494 h 672596"/>
              <a:gd name="csX8" fmla="*/ 0 w 1034763"/>
              <a:gd name="csY8" fmla="*/ 112102 h 6725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4763" h="672596">
                <a:moveTo>
                  <a:pt x="0" y="112102"/>
                </a:moveTo>
                <a:cubicBezTo>
                  <a:pt x="0" y="50190"/>
                  <a:pt x="50190" y="0"/>
                  <a:pt x="112102" y="0"/>
                </a:cubicBezTo>
                <a:lnTo>
                  <a:pt x="922661" y="0"/>
                </a:lnTo>
                <a:cubicBezTo>
                  <a:pt x="984573" y="0"/>
                  <a:pt x="1034763" y="50190"/>
                  <a:pt x="1034763" y="112102"/>
                </a:cubicBezTo>
                <a:lnTo>
                  <a:pt x="1034763" y="560494"/>
                </a:lnTo>
                <a:cubicBezTo>
                  <a:pt x="1034763" y="622406"/>
                  <a:pt x="984573" y="672596"/>
                  <a:pt x="922661" y="672596"/>
                </a:cubicBezTo>
                <a:lnTo>
                  <a:pt x="112102" y="672596"/>
                </a:lnTo>
                <a:cubicBezTo>
                  <a:pt x="50190" y="672596"/>
                  <a:pt x="0" y="622406"/>
                  <a:pt x="0" y="560494"/>
                </a:cubicBezTo>
                <a:lnTo>
                  <a:pt x="0" y="112102"/>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83" tIns="89983" rIns="89983" bIns="89983" numCol="1" spcCol="1270" anchor="ctr" anchorCtr="0">
            <a:noAutofit/>
          </a:bodyPr>
          <a:lstStyle/>
          <a:p>
            <a:pPr marL="0" lvl="0" indent="0" algn="ctr" defTabSz="666750">
              <a:lnSpc>
                <a:spcPct val="90000"/>
              </a:lnSpc>
              <a:spcBef>
                <a:spcPct val="0"/>
              </a:spcBef>
              <a:spcAft>
                <a:spcPct val="35000"/>
              </a:spcAft>
              <a:buNone/>
            </a:pPr>
            <a:r>
              <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rPr>
              <a:t>探索</a:t>
            </a:r>
            <a:r>
              <a:rPr lang="en-US" altLang="en-US" sz="1500" kern="1200" dirty="0">
                <a:latin typeface="Times New Roman" panose="02020603050405020304" pitchFamily="18" charset="0"/>
                <a:ea typeface="微軟正黑體" panose="020B0604030504040204" pitchFamily="34" charset="-120"/>
                <a:cs typeface="Times New Roman" panose="02020603050405020304" pitchFamily="18" charset="0"/>
              </a:rPr>
              <a:t>(Explore)</a:t>
            </a:r>
            <a:endParaRPr lang="zh-TW" altLang="en-US" sz="1500" kern="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手繪多邊形: 圖案 7">
            <a:extLst>
              <a:ext uri="{FF2B5EF4-FFF2-40B4-BE49-F238E27FC236}">
                <a16:creationId xmlns:a16="http://schemas.microsoft.com/office/drawing/2014/main" id="{52E8F947-96B4-75A9-9274-48CA1442E44F}"/>
              </a:ext>
            </a:extLst>
          </p:cNvPr>
          <p:cNvSpPr/>
          <p:nvPr/>
        </p:nvSpPr>
        <p:spPr>
          <a:xfrm>
            <a:off x="4751822" y="3631429"/>
            <a:ext cx="2688353" cy="2688353"/>
          </a:xfrm>
          <a:custGeom>
            <a:avLst/>
            <a:gdLst/>
            <a:ahLst/>
            <a:cxnLst/>
            <a:rect l="0" t="0" r="0" b="0"/>
            <a:pathLst>
              <a:path>
                <a:moveTo>
                  <a:pt x="2686503" y="1273695"/>
                </a:moveTo>
                <a:arcTo wR="1344176" hR="1344176" stAng="21419661" swAng="2196813"/>
              </a:path>
            </a:pathLst>
          </a:custGeom>
          <a:solidFill>
            <a:schemeClr val="accent3">
              <a:lumMod val="75000"/>
            </a:schemeClr>
          </a:solid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手繪多邊形: 圖案 8">
            <a:extLst>
              <a:ext uri="{FF2B5EF4-FFF2-40B4-BE49-F238E27FC236}">
                <a16:creationId xmlns:a16="http://schemas.microsoft.com/office/drawing/2014/main" id="{86475511-6758-A2C8-B1E1-C9CD2F72A7C7}"/>
              </a:ext>
            </a:extLst>
          </p:cNvPr>
          <p:cNvSpPr/>
          <p:nvPr/>
        </p:nvSpPr>
        <p:spPr>
          <a:xfrm>
            <a:off x="6368704" y="5726769"/>
            <a:ext cx="1034763" cy="672596"/>
          </a:xfrm>
          <a:custGeom>
            <a:avLst/>
            <a:gdLst>
              <a:gd name="csX0" fmla="*/ 0 w 1034763"/>
              <a:gd name="csY0" fmla="*/ 112102 h 672596"/>
              <a:gd name="csX1" fmla="*/ 112102 w 1034763"/>
              <a:gd name="csY1" fmla="*/ 0 h 672596"/>
              <a:gd name="csX2" fmla="*/ 922661 w 1034763"/>
              <a:gd name="csY2" fmla="*/ 0 h 672596"/>
              <a:gd name="csX3" fmla="*/ 1034763 w 1034763"/>
              <a:gd name="csY3" fmla="*/ 112102 h 672596"/>
              <a:gd name="csX4" fmla="*/ 1034763 w 1034763"/>
              <a:gd name="csY4" fmla="*/ 560494 h 672596"/>
              <a:gd name="csX5" fmla="*/ 922661 w 1034763"/>
              <a:gd name="csY5" fmla="*/ 672596 h 672596"/>
              <a:gd name="csX6" fmla="*/ 112102 w 1034763"/>
              <a:gd name="csY6" fmla="*/ 672596 h 672596"/>
              <a:gd name="csX7" fmla="*/ 0 w 1034763"/>
              <a:gd name="csY7" fmla="*/ 560494 h 672596"/>
              <a:gd name="csX8" fmla="*/ 0 w 1034763"/>
              <a:gd name="csY8" fmla="*/ 112102 h 6725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4763" h="672596">
                <a:moveTo>
                  <a:pt x="0" y="112102"/>
                </a:moveTo>
                <a:cubicBezTo>
                  <a:pt x="0" y="50190"/>
                  <a:pt x="50190" y="0"/>
                  <a:pt x="112102" y="0"/>
                </a:cubicBezTo>
                <a:lnTo>
                  <a:pt x="922661" y="0"/>
                </a:lnTo>
                <a:cubicBezTo>
                  <a:pt x="984573" y="0"/>
                  <a:pt x="1034763" y="50190"/>
                  <a:pt x="1034763" y="112102"/>
                </a:cubicBezTo>
                <a:lnTo>
                  <a:pt x="1034763" y="560494"/>
                </a:lnTo>
                <a:cubicBezTo>
                  <a:pt x="1034763" y="622406"/>
                  <a:pt x="984573" y="672596"/>
                  <a:pt x="922661" y="672596"/>
                </a:cubicBezTo>
                <a:lnTo>
                  <a:pt x="112102" y="672596"/>
                </a:lnTo>
                <a:cubicBezTo>
                  <a:pt x="50190" y="672596"/>
                  <a:pt x="0" y="622406"/>
                  <a:pt x="0" y="560494"/>
                </a:cubicBezTo>
                <a:lnTo>
                  <a:pt x="0" y="112102"/>
                </a:lnTo>
                <a:close/>
              </a:path>
            </a:pathLst>
          </a:custGeom>
          <a:solidFill>
            <a:schemeClr val="accent4">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83" tIns="89983" rIns="89983" bIns="89983" numCol="1" spcCol="1270" anchor="ctr" anchorCtr="0">
            <a:noAutofit/>
          </a:bodyPr>
          <a:lstStyle/>
          <a:p>
            <a:pPr marL="0" lvl="0" indent="0" algn="ctr" defTabSz="666750">
              <a:lnSpc>
                <a:spcPct val="90000"/>
              </a:lnSpc>
              <a:spcBef>
                <a:spcPct val="0"/>
              </a:spcBef>
              <a:spcAft>
                <a:spcPct val="35000"/>
              </a:spcAft>
              <a:buNone/>
            </a:pPr>
            <a:r>
              <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rPr>
              <a:t>解釋</a:t>
            </a:r>
            <a:r>
              <a:rPr lang="en-US" altLang="en-US" sz="1500" kern="1200" dirty="0">
                <a:latin typeface="Times New Roman" panose="02020603050405020304" pitchFamily="18" charset="0"/>
                <a:ea typeface="微軟正黑體" panose="020B0604030504040204" pitchFamily="34" charset="-120"/>
                <a:cs typeface="Times New Roman" panose="02020603050405020304" pitchFamily="18" charset="0"/>
              </a:rPr>
              <a:t>(Explain)</a:t>
            </a:r>
            <a:endParaRPr lang="zh-TW" altLang="en-US" sz="1500" kern="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手繪多邊形: 圖案 9">
            <a:extLst>
              <a:ext uri="{FF2B5EF4-FFF2-40B4-BE49-F238E27FC236}">
                <a16:creationId xmlns:a16="http://schemas.microsoft.com/office/drawing/2014/main" id="{90514E70-A754-F9EC-17DF-5E03F8540436}"/>
              </a:ext>
            </a:extLst>
          </p:cNvPr>
          <p:cNvSpPr/>
          <p:nvPr/>
        </p:nvSpPr>
        <p:spPr>
          <a:xfrm>
            <a:off x="4751822" y="3631429"/>
            <a:ext cx="2688353" cy="2688353"/>
          </a:xfrm>
          <a:custGeom>
            <a:avLst/>
            <a:gdLst/>
            <a:ahLst/>
            <a:cxnLst/>
            <a:rect l="0" t="0" r="0" b="0"/>
            <a:pathLst>
              <a:path>
                <a:moveTo>
                  <a:pt x="1611539" y="2661494"/>
                </a:moveTo>
                <a:arcTo wR="1344176" hR="1344176" stAng="4711626" swAng="1376747"/>
              </a:path>
            </a:pathLst>
          </a:custGeom>
          <a:solidFill>
            <a:schemeClr val="accent3">
              <a:lumMod val="75000"/>
            </a:schemeClr>
          </a:solid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手繪多邊形: 圖案 10">
            <a:extLst>
              <a:ext uri="{FF2B5EF4-FFF2-40B4-BE49-F238E27FC236}">
                <a16:creationId xmlns:a16="http://schemas.microsoft.com/office/drawing/2014/main" id="{D2C81446-87A9-3A5C-3B0F-DC626ED6DC22}"/>
              </a:ext>
            </a:extLst>
          </p:cNvPr>
          <p:cNvSpPr/>
          <p:nvPr/>
        </p:nvSpPr>
        <p:spPr>
          <a:xfrm>
            <a:off x="4788530" y="5726769"/>
            <a:ext cx="1034763" cy="672596"/>
          </a:xfrm>
          <a:custGeom>
            <a:avLst/>
            <a:gdLst>
              <a:gd name="csX0" fmla="*/ 0 w 1034763"/>
              <a:gd name="csY0" fmla="*/ 112102 h 672596"/>
              <a:gd name="csX1" fmla="*/ 112102 w 1034763"/>
              <a:gd name="csY1" fmla="*/ 0 h 672596"/>
              <a:gd name="csX2" fmla="*/ 922661 w 1034763"/>
              <a:gd name="csY2" fmla="*/ 0 h 672596"/>
              <a:gd name="csX3" fmla="*/ 1034763 w 1034763"/>
              <a:gd name="csY3" fmla="*/ 112102 h 672596"/>
              <a:gd name="csX4" fmla="*/ 1034763 w 1034763"/>
              <a:gd name="csY4" fmla="*/ 560494 h 672596"/>
              <a:gd name="csX5" fmla="*/ 922661 w 1034763"/>
              <a:gd name="csY5" fmla="*/ 672596 h 672596"/>
              <a:gd name="csX6" fmla="*/ 112102 w 1034763"/>
              <a:gd name="csY6" fmla="*/ 672596 h 672596"/>
              <a:gd name="csX7" fmla="*/ 0 w 1034763"/>
              <a:gd name="csY7" fmla="*/ 560494 h 672596"/>
              <a:gd name="csX8" fmla="*/ 0 w 1034763"/>
              <a:gd name="csY8" fmla="*/ 112102 h 6725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4763" h="672596">
                <a:moveTo>
                  <a:pt x="0" y="112102"/>
                </a:moveTo>
                <a:cubicBezTo>
                  <a:pt x="0" y="50190"/>
                  <a:pt x="50190" y="0"/>
                  <a:pt x="112102" y="0"/>
                </a:cubicBezTo>
                <a:lnTo>
                  <a:pt x="922661" y="0"/>
                </a:lnTo>
                <a:cubicBezTo>
                  <a:pt x="984573" y="0"/>
                  <a:pt x="1034763" y="50190"/>
                  <a:pt x="1034763" y="112102"/>
                </a:cubicBezTo>
                <a:lnTo>
                  <a:pt x="1034763" y="560494"/>
                </a:lnTo>
                <a:cubicBezTo>
                  <a:pt x="1034763" y="622406"/>
                  <a:pt x="984573" y="672596"/>
                  <a:pt x="922661" y="672596"/>
                </a:cubicBezTo>
                <a:lnTo>
                  <a:pt x="112102" y="672596"/>
                </a:lnTo>
                <a:cubicBezTo>
                  <a:pt x="50190" y="672596"/>
                  <a:pt x="0" y="622406"/>
                  <a:pt x="0" y="560494"/>
                </a:cubicBezTo>
                <a:lnTo>
                  <a:pt x="0" y="112102"/>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83" tIns="89983" rIns="89983" bIns="89983" numCol="1" spcCol="1270" anchor="ctr" anchorCtr="0">
            <a:noAutofit/>
          </a:bodyPr>
          <a:lstStyle/>
          <a:p>
            <a:pPr marL="0" lvl="0" indent="0" algn="ctr" defTabSz="666750">
              <a:lnSpc>
                <a:spcPct val="90000"/>
              </a:lnSpc>
              <a:spcBef>
                <a:spcPct val="0"/>
              </a:spcBef>
              <a:spcAft>
                <a:spcPct val="35000"/>
              </a:spcAft>
              <a:buNone/>
            </a:pPr>
            <a:r>
              <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rPr>
              <a:t>精緻化</a:t>
            </a:r>
            <a:r>
              <a:rPr lang="en-US" altLang="en-US" sz="1500" kern="1200" dirty="0">
                <a:latin typeface="Times New Roman" panose="02020603050405020304" pitchFamily="18" charset="0"/>
                <a:ea typeface="微軟正黑體" panose="020B0604030504040204" pitchFamily="34" charset="-120"/>
                <a:cs typeface="Times New Roman" panose="02020603050405020304" pitchFamily="18" charset="0"/>
              </a:rPr>
              <a:t>(Elaborate)</a:t>
            </a:r>
            <a:endParaRPr lang="zh-TW" altLang="en-US" sz="1500" kern="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手繪多邊形: 圖案 11">
            <a:extLst>
              <a:ext uri="{FF2B5EF4-FFF2-40B4-BE49-F238E27FC236}">
                <a16:creationId xmlns:a16="http://schemas.microsoft.com/office/drawing/2014/main" id="{C16063D4-96C4-560C-89E0-831843723005}"/>
              </a:ext>
            </a:extLst>
          </p:cNvPr>
          <p:cNvSpPr/>
          <p:nvPr/>
        </p:nvSpPr>
        <p:spPr>
          <a:xfrm>
            <a:off x="4751822" y="3631429"/>
            <a:ext cx="2688353" cy="2688353"/>
          </a:xfrm>
          <a:custGeom>
            <a:avLst/>
            <a:gdLst/>
            <a:ahLst/>
            <a:cxnLst/>
            <a:rect l="0" t="0" r="0" b="0"/>
            <a:pathLst>
              <a:path>
                <a:moveTo>
                  <a:pt x="224685" y="2088186"/>
                </a:moveTo>
                <a:arcTo wR="1344176" hR="1344176" stAng="8783526" swAng="2196813"/>
              </a:path>
            </a:pathLst>
          </a:custGeom>
          <a:solidFill>
            <a:schemeClr val="accent3">
              <a:lumMod val="75000"/>
            </a:schemeClr>
          </a:solid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手繪多邊形: 圖案 12">
            <a:extLst>
              <a:ext uri="{FF2B5EF4-FFF2-40B4-BE49-F238E27FC236}">
                <a16:creationId xmlns:a16="http://schemas.microsoft.com/office/drawing/2014/main" id="{5801DEAF-D61E-598A-11D3-565A701EB86A}"/>
              </a:ext>
            </a:extLst>
          </p:cNvPr>
          <p:cNvSpPr/>
          <p:nvPr/>
        </p:nvSpPr>
        <p:spPr>
          <a:xfrm>
            <a:off x="4300229" y="4223934"/>
            <a:ext cx="1034763" cy="672596"/>
          </a:xfrm>
          <a:custGeom>
            <a:avLst/>
            <a:gdLst>
              <a:gd name="csX0" fmla="*/ 0 w 1034763"/>
              <a:gd name="csY0" fmla="*/ 112102 h 672596"/>
              <a:gd name="csX1" fmla="*/ 112102 w 1034763"/>
              <a:gd name="csY1" fmla="*/ 0 h 672596"/>
              <a:gd name="csX2" fmla="*/ 922661 w 1034763"/>
              <a:gd name="csY2" fmla="*/ 0 h 672596"/>
              <a:gd name="csX3" fmla="*/ 1034763 w 1034763"/>
              <a:gd name="csY3" fmla="*/ 112102 h 672596"/>
              <a:gd name="csX4" fmla="*/ 1034763 w 1034763"/>
              <a:gd name="csY4" fmla="*/ 560494 h 672596"/>
              <a:gd name="csX5" fmla="*/ 922661 w 1034763"/>
              <a:gd name="csY5" fmla="*/ 672596 h 672596"/>
              <a:gd name="csX6" fmla="*/ 112102 w 1034763"/>
              <a:gd name="csY6" fmla="*/ 672596 h 672596"/>
              <a:gd name="csX7" fmla="*/ 0 w 1034763"/>
              <a:gd name="csY7" fmla="*/ 560494 h 672596"/>
              <a:gd name="csX8" fmla="*/ 0 w 1034763"/>
              <a:gd name="csY8" fmla="*/ 112102 h 6725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4763" h="672596">
                <a:moveTo>
                  <a:pt x="0" y="112102"/>
                </a:moveTo>
                <a:cubicBezTo>
                  <a:pt x="0" y="50190"/>
                  <a:pt x="50190" y="0"/>
                  <a:pt x="112102" y="0"/>
                </a:cubicBezTo>
                <a:lnTo>
                  <a:pt x="922661" y="0"/>
                </a:lnTo>
                <a:cubicBezTo>
                  <a:pt x="984573" y="0"/>
                  <a:pt x="1034763" y="50190"/>
                  <a:pt x="1034763" y="112102"/>
                </a:cubicBezTo>
                <a:lnTo>
                  <a:pt x="1034763" y="560494"/>
                </a:lnTo>
                <a:cubicBezTo>
                  <a:pt x="1034763" y="622406"/>
                  <a:pt x="984573" y="672596"/>
                  <a:pt x="922661" y="672596"/>
                </a:cubicBezTo>
                <a:lnTo>
                  <a:pt x="112102" y="672596"/>
                </a:lnTo>
                <a:cubicBezTo>
                  <a:pt x="50190" y="672596"/>
                  <a:pt x="0" y="622406"/>
                  <a:pt x="0" y="560494"/>
                </a:cubicBezTo>
                <a:lnTo>
                  <a:pt x="0" y="112102"/>
                </a:lnTo>
                <a:close/>
              </a:path>
            </a:pathLst>
          </a:custGeom>
          <a:solidFill>
            <a:schemeClr val="accent5">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983" tIns="89983" rIns="89983" bIns="89983" numCol="1" spcCol="1270" anchor="ctr" anchorCtr="0">
            <a:noAutofit/>
          </a:bodyPr>
          <a:lstStyle/>
          <a:p>
            <a:pPr marL="0" lvl="0" indent="0" algn="ctr" defTabSz="666750">
              <a:lnSpc>
                <a:spcPct val="90000"/>
              </a:lnSpc>
              <a:spcBef>
                <a:spcPct val="0"/>
              </a:spcBef>
              <a:spcAft>
                <a:spcPct val="35000"/>
              </a:spcAft>
              <a:buNone/>
            </a:pPr>
            <a:r>
              <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rPr>
              <a:t>評量</a:t>
            </a:r>
            <a:r>
              <a:rPr lang="en-US" altLang="en-US" sz="1500" kern="1200" dirty="0">
                <a:latin typeface="Times New Roman" panose="02020603050405020304" pitchFamily="18" charset="0"/>
                <a:ea typeface="微軟正黑體" panose="020B0604030504040204" pitchFamily="34" charset="-120"/>
                <a:cs typeface="Times New Roman" panose="02020603050405020304" pitchFamily="18" charset="0"/>
              </a:rPr>
              <a:t>(Evaluate)</a:t>
            </a:r>
            <a:endParaRPr lang="zh-TW" altLang="en-US" sz="1500" kern="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手繪多邊形: 圖案 13">
            <a:extLst>
              <a:ext uri="{FF2B5EF4-FFF2-40B4-BE49-F238E27FC236}">
                <a16:creationId xmlns:a16="http://schemas.microsoft.com/office/drawing/2014/main" id="{3A0BBC03-5DCC-648D-3CAA-729F15E2E2E4}"/>
              </a:ext>
            </a:extLst>
          </p:cNvPr>
          <p:cNvSpPr/>
          <p:nvPr/>
        </p:nvSpPr>
        <p:spPr>
          <a:xfrm>
            <a:off x="4751822" y="3631429"/>
            <a:ext cx="2688353" cy="2688353"/>
          </a:xfrm>
          <a:custGeom>
            <a:avLst/>
            <a:gdLst/>
            <a:ahLst/>
            <a:cxnLst/>
            <a:rect l="0" t="0" r="0" b="0"/>
            <a:pathLst>
              <a:path>
                <a:moveTo>
                  <a:pt x="234148" y="586120"/>
                </a:moveTo>
                <a:arcTo wR="1344176" hR="1344176" stAng="12859789" swAng="1962201"/>
              </a:path>
            </a:pathLst>
          </a:custGeom>
          <a:solidFill>
            <a:schemeClr val="accent3">
              <a:lumMod val="75000"/>
            </a:schemeClr>
          </a:solid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文字方塊 14">
            <a:extLst>
              <a:ext uri="{FF2B5EF4-FFF2-40B4-BE49-F238E27FC236}">
                <a16:creationId xmlns:a16="http://schemas.microsoft.com/office/drawing/2014/main" id="{43E28954-A964-3D47-812E-BA2A04A2F6F5}"/>
              </a:ext>
            </a:extLst>
          </p:cNvPr>
          <p:cNvSpPr txBox="1"/>
          <p:nvPr/>
        </p:nvSpPr>
        <p:spPr>
          <a:xfrm>
            <a:off x="6646133" y="3410354"/>
            <a:ext cx="5098827" cy="369332"/>
          </a:xfrm>
          <a:prstGeom prst="rect">
            <a:avLst/>
          </a:prstGeom>
          <a:noFill/>
        </p:spPr>
        <p:txBody>
          <a:bodyPr wrap="square">
            <a:spAutoFit/>
          </a:bodyPr>
          <a:lstStyle/>
          <a:p>
            <a:r>
              <a:rPr lang="zh-TW" altLang="en-US" sz="1800" b="1" i="0" u="none" strike="noStrike" baseline="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引起學生的好奇心並連結其先備知識</a:t>
            </a:r>
            <a:endParaRPr lang="zh-TW" altLang="en-US" b="1"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文字方塊 15">
            <a:extLst>
              <a:ext uri="{FF2B5EF4-FFF2-40B4-BE49-F238E27FC236}">
                <a16:creationId xmlns:a16="http://schemas.microsoft.com/office/drawing/2014/main" id="{F6BC4E95-A360-8F2B-24A9-7BE1130E837B}"/>
              </a:ext>
            </a:extLst>
          </p:cNvPr>
          <p:cNvSpPr txBox="1"/>
          <p:nvPr/>
        </p:nvSpPr>
        <p:spPr>
          <a:xfrm>
            <a:off x="7952014" y="4230062"/>
            <a:ext cx="4104079" cy="646331"/>
          </a:xfrm>
          <a:prstGeom prst="rect">
            <a:avLst/>
          </a:prstGeom>
          <a:noFill/>
        </p:spPr>
        <p:txBody>
          <a:bodyPr wrap="square">
            <a:spAutoFit/>
          </a:bodyPr>
          <a:lstStyle/>
          <a:p>
            <a:pPr algn="l"/>
            <a:r>
              <a:rPr lang="zh-TW" altLang="en-US" sz="1800" b="1" i="0" u="none" strike="noStrike" baseline="0"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提供學生共同的活動基礎，讓他們從中發現新概念、促進概念改變</a:t>
            </a:r>
            <a:endParaRPr lang="zh-TW" altLang="en-US" b="1" dirty="0">
              <a:solidFill>
                <a:schemeClr val="accent3">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文字方塊 16">
            <a:extLst>
              <a:ext uri="{FF2B5EF4-FFF2-40B4-BE49-F238E27FC236}">
                <a16:creationId xmlns:a16="http://schemas.microsoft.com/office/drawing/2014/main" id="{AB0A8F2D-8AF3-0991-A0AC-606D32AA4E96}"/>
              </a:ext>
            </a:extLst>
          </p:cNvPr>
          <p:cNvSpPr txBox="1"/>
          <p:nvPr/>
        </p:nvSpPr>
        <p:spPr>
          <a:xfrm>
            <a:off x="7438168" y="5745621"/>
            <a:ext cx="4585646" cy="646331"/>
          </a:xfrm>
          <a:prstGeom prst="rect">
            <a:avLst/>
          </a:prstGeom>
          <a:noFill/>
        </p:spPr>
        <p:txBody>
          <a:bodyPr wrap="square">
            <a:spAutoFit/>
          </a:bodyPr>
          <a:lstStyle/>
          <a:p>
            <a:pPr algn="l"/>
            <a:r>
              <a:rPr lang="zh-TW" altLang="en-US" sz="1800" b="1" i="0" u="none" strike="noStrike" baseline="0" dirty="0">
                <a:solidFill>
                  <a:schemeClr val="accent4">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引導學生專注於投入和探索階段的特定面向，讓他們有機會展示對概念的理解</a:t>
            </a:r>
            <a:endParaRPr lang="zh-TW" altLang="en-US" b="1" dirty="0">
              <a:solidFill>
                <a:schemeClr val="accent4">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3A36966A-78BC-09B0-D0FB-BC1A4A8E0DC3}"/>
              </a:ext>
            </a:extLst>
          </p:cNvPr>
          <p:cNvSpPr txBox="1"/>
          <p:nvPr/>
        </p:nvSpPr>
        <p:spPr>
          <a:xfrm>
            <a:off x="1098893" y="5869168"/>
            <a:ext cx="3652929" cy="369332"/>
          </a:xfrm>
          <a:prstGeom prst="rect">
            <a:avLst/>
          </a:prstGeom>
          <a:noFill/>
        </p:spPr>
        <p:txBody>
          <a:bodyPr wrap="square">
            <a:spAutoFit/>
          </a:bodyPr>
          <a:lstStyle/>
          <a:p>
            <a:pPr algn="l"/>
            <a:r>
              <a:rPr lang="zh-TW" altLang="en-US" sz="1800" b="1" i="0" u="none" strike="noStrike" baseline="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挑戰並延伸學生的概念理解與技能</a:t>
            </a:r>
            <a:endParaRPr lang="zh-TW" altLang="en-US" b="1"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FE9C4EDB-E9CC-8BBB-2A19-EA72CC9583D0}"/>
              </a:ext>
            </a:extLst>
          </p:cNvPr>
          <p:cNvSpPr txBox="1"/>
          <p:nvPr/>
        </p:nvSpPr>
        <p:spPr>
          <a:xfrm>
            <a:off x="364572" y="4227170"/>
            <a:ext cx="4003391" cy="646331"/>
          </a:xfrm>
          <a:prstGeom prst="rect">
            <a:avLst/>
          </a:prstGeom>
          <a:noFill/>
        </p:spPr>
        <p:txBody>
          <a:bodyPr wrap="square">
            <a:spAutoFit/>
          </a:bodyPr>
          <a:lstStyle/>
          <a:p>
            <a:pPr algn="l"/>
            <a:r>
              <a:rPr lang="zh-TW" altLang="en-US" sz="1800" b="1" i="0" u="none" strike="noStrike" baseline="0" dirty="0">
                <a:solidFill>
                  <a:schemeClr val="accent5">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鼓勵學生評估自己的理解與能力，</a:t>
            </a:r>
            <a:endParaRPr lang="en-US" altLang="zh-TW" sz="1800" b="1" i="0" u="none" strike="noStrike" baseline="0" dirty="0">
              <a:solidFill>
                <a:schemeClr val="accent5">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zh-TW" altLang="en-US" sz="1800" b="1" i="0" u="none" strike="noStrike" baseline="0" dirty="0">
                <a:solidFill>
                  <a:schemeClr val="accent5">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也提供教師評估學生學習進展的機會</a:t>
            </a:r>
            <a:endParaRPr lang="zh-TW" altLang="en-US" b="1" dirty="0">
              <a:solidFill>
                <a:schemeClr val="accent5">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投影片編號版面配置區 32">
            <a:extLst>
              <a:ext uri="{FF2B5EF4-FFF2-40B4-BE49-F238E27FC236}">
                <a16:creationId xmlns:a16="http://schemas.microsoft.com/office/drawing/2014/main" id="{8EBC0D67-36B8-26FF-B924-58DAF5DF2730}"/>
              </a:ext>
            </a:extLst>
          </p:cNvPr>
          <p:cNvSpPr>
            <a:spLocks noGrp="1"/>
          </p:cNvSpPr>
          <p:nvPr>
            <p:ph type="sldNum" sz="quarter" idx="12"/>
          </p:nvPr>
        </p:nvSpPr>
        <p:spPr>
          <a:xfrm>
            <a:off x="11202665" y="6431280"/>
            <a:ext cx="1016000" cy="365760"/>
          </a:xfrm>
        </p:spPr>
        <p:txBody>
          <a:bodyPr/>
          <a:lstStyle/>
          <a:p>
            <a:pPr rtl="0"/>
            <a:fld id="{401CF334-2D5C-4859-84A6-CA7E6E43FAEB}" type="slidenum">
              <a:rPr lang="en-US" altLang="zh-TW" smtClean="0"/>
              <a:t>9</a:t>
            </a:fld>
            <a:endParaRPr lang="zh-TW" altLang="en-US" dirty="0"/>
          </a:p>
        </p:txBody>
      </p:sp>
      <p:graphicFrame>
        <p:nvGraphicFramePr>
          <p:cNvPr id="21" name="表格 20">
            <a:extLst>
              <a:ext uri="{FF2B5EF4-FFF2-40B4-BE49-F238E27FC236}">
                <a16:creationId xmlns:a16="http://schemas.microsoft.com/office/drawing/2014/main" id="{F0EFF990-E02C-B184-9885-8B826677C9CB}"/>
              </a:ext>
            </a:extLst>
          </p:cNvPr>
          <p:cNvGraphicFramePr>
            <a:graphicFrameLocks noGrp="1"/>
          </p:cNvGraphicFramePr>
          <p:nvPr>
            <p:extLst>
              <p:ext uri="{D42A27DB-BD31-4B8C-83A1-F6EECF244321}">
                <p14:modId xmlns:p14="http://schemas.microsoft.com/office/powerpoint/2010/main" val="1193638689"/>
              </p:ext>
            </p:extLst>
          </p:nvPr>
        </p:nvGraphicFramePr>
        <p:xfrm>
          <a:off x="-547914" y="10886"/>
          <a:ext cx="471714" cy="2225040"/>
        </p:xfrm>
        <a:graphic>
          <a:graphicData uri="http://schemas.openxmlformats.org/drawingml/2006/table">
            <a:tbl>
              <a:tblPr bandRow="1">
                <a:tableStyleId>{3B4B98B0-60AC-42C2-AFA5-B58CD77FA1E5}</a:tableStyleId>
              </a:tblPr>
              <a:tblGrid>
                <a:gridCol w="471714">
                  <a:extLst>
                    <a:ext uri="{9D8B030D-6E8A-4147-A177-3AD203B41FA5}">
                      <a16:colId xmlns:a16="http://schemas.microsoft.com/office/drawing/2014/main" val="339961493"/>
                    </a:ext>
                  </a:extLst>
                </a:gridCol>
              </a:tblGrid>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E1E3"/>
                    </a:solidFill>
                  </a:tcPr>
                </a:tc>
                <a:extLst>
                  <a:ext uri="{0D108BD9-81ED-4DB2-BD59-A6C34878D82A}">
                    <a16:rowId xmlns:a16="http://schemas.microsoft.com/office/drawing/2014/main" val="3428827135"/>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A812"/>
                    </a:solidFill>
                  </a:tcPr>
                </a:tc>
                <a:extLst>
                  <a:ext uri="{0D108BD9-81ED-4DB2-BD59-A6C34878D82A}">
                    <a16:rowId xmlns:a16="http://schemas.microsoft.com/office/drawing/2014/main" val="4625147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3A5A7"/>
                    </a:solidFill>
                  </a:tcPr>
                </a:tc>
                <a:extLst>
                  <a:ext uri="{0D108BD9-81ED-4DB2-BD59-A6C34878D82A}">
                    <a16:rowId xmlns:a16="http://schemas.microsoft.com/office/drawing/2014/main" val="199697048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4056"/>
                    </a:solidFill>
                  </a:tcPr>
                </a:tc>
                <a:extLst>
                  <a:ext uri="{0D108BD9-81ED-4DB2-BD59-A6C34878D82A}">
                    <a16:rowId xmlns:a16="http://schemas.microsoft.com/office/drawing/2014/main" val="1987780976"/>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EBEE"/>
                    </a:solidFill>
                  </a:tcPr>
                </a:tc>
                <a:extLst>
                  <a:ext uri="{0D108BD9-81ED-4DB2-BD59-A6C34878D82A}">
                    <a16:rowId xmlns:a16="http://schemas.microsoft.com/office/drawing/2014/main" val="1206941452"/>
                  </a:ext>
                </a:extLst>
              </a:tr>
              <a:tr h="370840">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882830623"/>
                  </a:ext>
                </a:extLst>
              </a:tr>
            </a:tbl>
          </a:graphicData>
        </a:graphic>
      </p:graphicFrame>
    </p:spTree>
    <p:extLst>
      <p:ext uri="{BB962C8B-B14F-4D97-AF65-F5344CB8AC3E}">
        <p14:creationId xmlns:p14="http://schemas.microsoft.com/office/powerpoint/2010/main" val="315569655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TM03457491[[fn=都會]]</Template>
  <TotalTime>446</TotalTime>
  <Words>2720</Words>
  <Application>Microsoft Office PowerPoint</Application>
  <PresentationFormat>寬螢幕</PresentationFormat>
  <Paragraphs>229</Paragraphs>
  <Slides>27</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Microsoft JhengHei UI</vt:lpstr>
      <vt:lpstr>MicrosoftJhengHeiRegular</vt:lpstr>
      <vt:lpstr>TimesNewRomanPSMT</vt:lpstr>
      <vt:lpstr>微軟正黑體</vt:lpstr>
      <vt:lpstr>Aptos</vt:lpstr>
      <vt:lpstr>Arial</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馨華 自然系</dc:creator>
  <cp:lastModifiedBy>馨華 自然系</cp:lastModifiedBy>
  <cp:revision>25</cp:revision>
  <dcterms:created xsi:type="dcterms:W3CDTF">2026-03-10T01:48:33Z</dcterms:created>
  <dcterms:modified xsi:type="dcterms:W3CDTF">2026-05-20T00:38:39Z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