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60"/>
  </p:notesMasterIdLst>
  <p:handoutMasterIdLst>
    <p:handoutMasterId r:id="rId61"/>
  </p:handoutMasterIdLst>
  <p:sldIdLst>
    <p:sldId id="256" r:id="rId5"/>
    <p:sldId id="257" r:id="rId6"/>
    <p:sldId id="258" r:id="rId7"/>
    <p:sldId id="263" r:id="rId8"/>
    <p:sldId id="262" r:id="rId9"/>
    <p:sldId id="264" r:id="rId10"/>
    <p:sldId id="259" r:id="rId11"/>
    <p:sldId id="265" r:id="rId12"/>
    <p:sldId id="268" r:id="rId13"/>
    <p:sldId id="266" r:id="rId14"/>
    <p:sldId id="269" r:id="rId15"/>
    <p:sldId id="270" r:id="rId16"/>
    <p:sldId id="271" r:id="rId17"/>
    <p:sldId id="306" r:id="rId18"/>
    <p:sldId id="267" r:id="rId19"/>
    <p:sldId id="307" r:id="rId20"/>
    <p:sldId id="308" r:id="rId21"/>
    <p:sldId id="309" r:id="rId22"/>
    <p:sldId id="310" r:id="rId23"/>
    <p:sldId id="260" r:id="rId24"/>
    <p:sldId id="272" r:id="rId25"/>
    <p:sldId id="274" r:id="rId26"/>
    <p:sldId id="273" r:id="rId27"/>
    <p:sldId id="261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9" r:id="rId42"/>
    <p:sldId id="288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04" r:id="rId57"/>
    <p:sldId id="303" r:id="rId58"/>
    <p:sldId id="305" r:id="rId59"/>
  </p:sldIdLst>
  <p:sldSz cx="9144000" cy="6858000" type="screen4x3"/>
  <p:notesSz cx="6865938" cy="9998075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034" autoAdjust="0"/>
    <p:restoredTop sz="94660"/>
  </p:normalViewPr>
  <p:slideViewPr>
    <p:cSldViewPr snapToGrid="0" showGuides="1">
      <p:cViewPr varScale="1">
        <p:scale>
          <a:sx n="131" d="100"/>
          <a:sy n="131" d="100"/>
        </p:scale>
        <p:origin x="640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0" d="100"/>
          <a:sy n="100" d="100"/>
        </p:scale>
        <p:origin x="3552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l" rtl="0">
              <a:defRPr sz="13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9109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l" rtl="0">
              <a:defRPr sz="1300"/>
            </a:lvl1pPr>
          </a:lstStyle>
          <a:p>
            <a:pPr algn="r" rtl="0"/>
            <a:fld id="{B371FDD4-1ACE-4353-829D-0505EA0F4DC5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2023/3/7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l" rtl="0">
              <a:defRPr sz="13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9109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l" rtl="0">
              <a:defRPr sz="1300"/>
            </a:lvl1pPr>
          </a:lstStyle>
          <a:p>
            <a:pPr algn="r" rtl="0"/>
            <a:fld id="{06834459-7356-44BF-850D-8B30C4FB3B6B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algn="r" rtl="0"/>
              <a:t>‹#›</a:t>
            </a:fld>
            <a:endParaRPr lang="en-US" altLang="zh-TW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l" rtl="0">
              <a:defRPr sz="13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89109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r" rtl="0">
              <a:defRPr sz="13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C3A96AD4-FA7B-45A4-B8C6-63FF3B17A7BB}" type="datetime1">
              <a:rPr lang="zh-TW" altLang="en-US" smtClean="0"/>
              <a:pPr/>
              <a:t>2023/3/7</a:t>
            </a:fld>
            <a:endParaRPr lang="zh-TW" altLang="en-US" dirty="0"/>
          </a:p>
        </p:txBody>
      </p:sp>
      <p:sp>
        <p:nvSpPr>
          <p:cNvPr id="4" name="投影片圖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1249363"/>
            <a:ext cx="4497388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59" tIns="48180" rIns="96359" bIns="48180" rtlCol="0" anchor="ctr"/>
          <a:lstStyle/>
          <a:p>
            <a:pPr rtl="0"/>
            <a:endParaRPr lang="zh-TW" altLang="en-US" noProof="0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6594" y="4811574"/>
            <a:ext cx="5492750" cy="3936742"/>
          </a:xfrm>
          <a:prstGeom prst="rect">
            <a:avLst/>
          </a:prstGeom>
        </p:spPr>
        <p:txBody>
          <a:bodyPr vert="horz" lIns="96359" tIns="48180" rIns="96359" bIns="48180" rtlCol="0"/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l" rtl="0">
              <a:defRPr sz="13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9109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r" rtl="0">
              <a:defRPr sz="13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A3C37BE-C303-496D-B5CD-85F2937540FC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5778124"/>
            <a:ext cx="9144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sz="1350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sz="1350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28675" y="2292095"/>
            <a:ext cx="7572375" cy="2219691"/>
          </a:xfrm>
        </p:spPr>
        <p:txBody>
          <a:bodyPr rtlCol="0" anchor="ctr">
            <a:normAutofit/>
          </a:bodyPr>
          <a:lstStyle>
            <a:lvl1pPr algn="l" rtl="0">
              <a:defRPr sz="33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28674" y="4511785"/>
            <a:ext cx="7572376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35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342900" indent="0" algn="ctr" rtl="0">
              <a:buNone/>
              <a:defRPr sz="1500"/>
            </a:lvl2pPr>
            <a:lvl3pPr marL="685800" indent="0" algn="ctr" rtl="0">
              <a:buNone/>
              <a:defRPr sz="1350"/>
            </a:lvl3pPr>
            <a:lvl4pPr marL="1028700" indent="0" algn="ctr" rtl="0">
              <a:buNone/>
              <a:defRPr sz="1200"/>
            </a:lvl4pPr>
            <a:lvl5pPr marL="1371600" indent="0" algn="ctr" rtl="0">
              <a:buNone/>
              <a:defRPr sz="1200"/>
            </a:lvl5pPr>
            <a:lvl6pPr marL="1714500" indent="0" algn="ctr" rtl="0">
              <a:buNone/>
              <a:defRPr sz="1200"/>
            </a:lvl6pPr>
            <a:lvl7pPr marL="2057400" indent="0" algn="ctr" rtl="0">
              <a:buNone/>
              <a:defRPr sz="1200"/>
            </a:lvl7pPr>
            <a:lvl8pPr marL="2400300" indent="0" algn="ctr" rtl="0">
              <a:buNone/>
              <a:defRPr sz="1200"/>
            </a:lvl8pPr>
            <a:lvl9pPr marL="2743200" indent="0" algn="ctr" rtl="0">
              <a:buNone/>
              <a:defRPr sz="1200"/>
            </a:lvl9pPr>
          </a:lstStyle>
          <a:p>
            <a:pPr rtl="0"/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59B422B-3BF5-43B3-9165-CCDB821825AF}" type="datetime1">
              <a:rPr lang="zh-TW" altLang="en-US" smtClean="0"/>
              <a:pPr/>
              <a:t>2023/3/7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3334" y="0"/>
            <a:ext cx="1310643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240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圖片預留位置 2"/>
          <p:cNvSpPr>
            <a:spLocks noGrp="1"/>
          </p:cNvSpPr>
          <p:nvPr>
            <p:ph type="pic" idx="1"/>
          </p:nvPr>
        </p:nvSpPr>
        <p:spPr>
          <a:xfrm>
            <a:off x="3491003" y="1600200"/>
            <a:ext cx="4823184" cy="4572001"/>
          </a:xfrm>
        </p:spPr>
        <p:txBody>
          <a:bodyPr tIns="1188720" rtlCol="0">
            <a:normAutofit/>
          </a:bodyPr>
          <a:lstStyle>
            <a:lvl1pPr marL="0" indent="0" algn="ctr" rtl="0">
              <a:buNone/>
              <a:defRPr sz="1500"/>
            </a:lvl1pPr>
            <a:lvl2pPr marL="342900" indent="0" algn="l" rtl="0">
              <a:buNone/>
              <a:defRPr sz="2100"/>
            </a:lvl2pPr>
            <a:lvl3pPr marL="685800" indent="0" algn="l" rtl="0">
              <a:buNone/>
              <a:defRPr sz="1800"/>
            </a:lvl3pPr>
            <a:lvl4pPr marL="1028700" indent="0" algn="l" rtl="0">
              <a:buNone/>
              <a:defRPr sz="1500"/>
            </a:lvl4pPr>
            <a:lvl5pPr marL="1371600" indent="0" algn="l" rtl="0">
              <a:buNone/>
              <a:defRPr sz="1500"/>
            </a:lvl5pPr>
            <a:lvl6pPr marL="1714500" indent="0" algn="l" rtl="0">
              <a:buNone/>
              <a:defRPr sz="1500"/>
            </a:lvl6pPr>
            <a:lvl7pPr marL="2057400" indent="0" algn="l" rtl="0">
              <a:buNone/>
              <a:defRPr sz="1500"/>
            </a:lvl7pPr>
            <a:lvl8pPr marL="2400300" indent="0" algn="l" rtl="0">
              <a:buNone/>
              <a:defRPr sz="1500"/>
            </a:lvl8pPr>
            <a:lvl9pPr marL="2743200" indent="0" algn="l" rtl="0">
              <a:buNone/>
              <a:defRPr sz="1500"/>
            </a:lvl9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828675" y="1600200"/>
            <a:ext cx="2547747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900"/>
              </a:spcBef>
              <a:buNone/>
              <a:defRPr sz="135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B2563F1-500E-408A-A491-AE24D688795F}" type="datetime1">
              <a:rPr lang="zh-TW" altLang="en-US" smtClean="0"/>
              <a:pPr/>
              <a:t>2023/3/7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en-US" altLang="zh-TW" noProof="0" smtClean="0"/>
              <a:t>‹#›</a:t>
            </a:fld>
            <a:endParaRPr lang="en-US" altLang="zh-TW" noProof="0" dirty="0"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87B3416-5CF5-4927-985D-18A895A86DC6}" type="datetime1">
              <a:rPr lang="zh-TW" altLang="en-US" smtClean="0"/>
              <a:pPr/>
              <a:t>2023/3/7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en-US" altLang="zh-TW" noProof="0" smtClean="0"/>
              <a:t>‹#›</a:t>
            </a:fld>
            <a:endParaRPr lang="en-US" altLang="zh-TW" noProof="0" dirty="0"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029450" y="365125"/>
            <a:ext cx="1285875" cy="5811838"/>
          </a:xfrm>
        </p:spPr>
        <p:txBody>
          <a:bodyPr vert="eaVert"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828675" y="365125"/>
            <a:ext cx="6074172" cy="5811838"/>
          </a:xfrm>
        </p:spPr>
        <p:txBody>
          <a:bodyPr vert="eaVert"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7889B35-78A4-45CE-AD89-6D92CED8C8C3}" type="datetime1">
              <a:rPr lang="zh-TW" altLang="en-US" smtClean="0"/>
              <a:pPr/>
              <a:t>2023/3/7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en-US" altLang="zh-TW" noProof="0" smtClean="0"/>
              <a:t>‹#›</a:t>
            </a:fld>
            <a:endParaRPr lang="en-US" altLang="zh-TW" noProof="0" dirty="0"/>
          </a:p>
        </p:txBody>
      </p:sp>
      <p:grpSp>
        <p:nvGrpSpPr>
          <p:cNvPr id="7" name="群組 6"/>
          <p:cNvGrpSpPr/>
          <p:nvPr/>
        </p:nvGrpSpPr>
        <p:grpSpPr>
          <a:xfrm rot="5400000">
            <a:off x="4181447" y="3239394"/>
            <a:ext cx="5632704" cy="63302"/>
            <a:chOff x="1073150" y="1219201"/>
            <a:chExt cx="10058400" cy="63125"/>
          </a:xfrm>
        </p:grpSpPr>
        <p:cxnSp>
          <p:nvCxnSpPr>
            <p:cNvPr id="8" name="直線接點​​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B725DB8-7E1F-4134-B0B4-81426C2F1419}" type="datetime1">
              <a:rPr lang="zh-TW" altLang="en-US" smtClean="0"/>
              <a:pPr/>
              <a:t>2023/3/7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/>
          <p:cNvGrpSpPr/>
          <p:nvPr/>
        </p:nvGrpSpPr>
        <p:grpSpPr>
          <a:xfrm rot="10800000">
            <a:off x="0" y="5645511"/>
            <a:ext cx="9144000" cy="63125"/>
            <a:chOff x="507492" y="1501519"/>
            <a:chExt cx="8129016" cy="63125"/>
          </a:xfrm>
        </p:grpSpPr>
        <p:cxnSp>
          <p:nvCxnSpPr>
            <p:cNvPr id="17" name="直線接點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​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群組 13"/>
          <p:cNvGrpSpPr/>
          <p:nvPr/>
        </p:nvGrpSpPr>
        <p:grpSpPr>
          <a:xfrm>
            <a:off x="0" y="1143001"/>
            <a:ext cx="9144000" cy="63125"/>
            <a:chOff x="507492" y="1501519"/>
            <a:chExt cx="8129016" cy="63125"/>
          </a:xfrm>
        </p:grpSpPr>
        <p:cxnSp>
          <p:nvCxnSpPr>
            <p:cNvPr id="15" name="直線接點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矩形 6"/>
          <p:cNvSpPr/>
          <p:nvPr/>
        </p:nvSpPr>
        <p:spPr>
          <a:xfrm>
            <a:off x="0" y="5778124"/>
            <a:ext cx="9144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sz="1350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sz="1350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28675" y="2292095"/>
            <a:ext cx="4300538" cy="2219691"/>
          </a:xfrm>
        </p:spPr>
        <p:txBody>
          <a:bodyPr rtlCol="0" anchor="ctr">
            <a:normAutofit/>
          </a:bodyPr>
          <a:lstStyle>
            <a:lvl1pPr algn="l" rtl="0">
              <a:defRPr sz="33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28675" y="4511785"/>
            <a:ext cx="4300538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35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342900" indent="0" algn="ctr" rtl="0">
              <a:buNone/>
              <a:defRPr sz="1500"/>
            </a:lvl2pPr>
            <a:lvl3pPr marL="685800" indent="0" algn="ctr" rtl="0">
              <a:buNone/>
              <a:defRPr sz="1350"/>
            </a:lvl3pPr>
            <a:lvl4pPr marL="1028700" indent="0" algn="ctr" rtl="0">
              <a:buNone/>
              <a:defRPr sz="1200"/>
            </a:lvl4pPr>
            <a:lvl5pPr marL="1371600" indent="0" algn="ctr" rtl="0">
              <a:buNone/>
              <a:defRPr sz="1200"/>
            </a:lvl5pPr>
            <a:lvl6pPr marL="1714500" indent="0" algn="ctr" rtl="0">
              <a:buNone/>
              <a:defRPr sz="1200"/>
            </a:lvl6pPr>
            <a:lvl7pPr marL="2057400" indent="0" algn="ctr" rtl="0">
              <a:buNone/>
              <a:defRPr sz="1200"/>
            </a:lvl7pPr>
            <a:lvl8pPr marL="2400300" indent="0" algn="ctr" rtl="0">
              <a:buNone/>
              <a:defRPr sz="1200"/>
            </a:lvl8pPr>
            <a:lvl9pPr marL="2743200" indent="0" algn="ctr" rtl="0">
              <a:buNone/>
              <a:defRPr sz="1200"/>
            </a:lvl9pPr>
          </a:lstStyle>
          <a:p>
            <a:pPr rtl="0"/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4410" y="0"/>
            <a:ext cx="1310643" cy="2292094"/>
          </a:xfrm>
          <a:prstGeom prst="rect">
            <a:avLst/>
          </a:prstGeom>
        </p:spPr>
      </p:pic>
      <p:sp>
        <p:nvSpPr>
          <p:cNvPr id="11" name="圖片預留位置 10"/>
          <p:cNvSpPr>
            <a:spLocks noGrp="1"/>
          </p:cNvSpPr>
          <p:nvPr>
            <p:ph type="pic" sz="quarter" idx="13"/>
          </p:nvPr>
        </p:nvSpPr>
        <p:spPr>
          <a:xfrm>
            <a:off x="5235798" y="1310656"/>
            <a:ext cx="3908203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0"/>
          <a:lstStyle>
            <a:lvl1pPr marL="0" indent="0" algn="ctr" rtl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19" name="說明文字"/>
          <p:cNvSpPr/>
          <p:nvPr/>
        </p:nvSpPr>
        <p:spPr>
          <a:xfrm>
            <a:off x="9258300" y="0"/>
            <a:ext cx="97155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zh-TW" altLang="en-US" sz="900" b="1" i="1" noProof="0" dirty="0"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附註</a:t>
            </a:r>
            <a:r>
              <a:rPr lang="en-US" altLang="zh-TW" sz="900" b="1" i="1" noProof="0" dirty="0"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︰</a:t>
            </a:r>
          </a:p>
          <a:p>
            <a:pPr rtl="0"/>
            <a:r>
              <a:rPr lang="zh-TW" altLang="en-US" sz="900" i="1" noProof="0" dirty="0"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若要變更此投影片上的影像，請選取該影像並將其刪除。然後按一下預留位置中的 </a:t>
            </a:r>
            <a:r>
              <a:rPr lang="en-US" altLang="zh-TW" sz="900" i="1" noProof="0" dirty="0"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[</a:t>
            </a:r>
            <a:r>
              <a:rPr lang="zh-TW" altLang="en-US" sz="900" i="1" noProof="0" dirty="0"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圖片</a:t>
            </a:r>
            <a:r>
              <a:rPr lang="en-US" altLang="zh-TW" sz="900" i="1" noProof="0" dirty="0"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] </a:t>
            </a:r>
            <a:r>
              <a:rPr lang="zh-TW" altLang="en-US" sz="900" i="1" noProof="0" dirty="0"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圖示以插入您自己的影像。</a:t>
            </a:r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0" y="2514601"/>
            <a:ext cx="9144000" cy="3194035"/>
            <a:chOff x="647402" y="2514600"/>
            <a:chExt cx="10838688" cy="3194035"/>
          </a:xfrm>
        </p:grpSpPr>
        <p:grpSp>
          <p:nvGrpSpPr>
            <p:cNvPr id="9" name="群組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直線接點​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接點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矩形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sz="1350" noProof="0" dirty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grpSp>
          <p:nvGrpSpPr>
            <p:cNvPr id="11" name="群組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直線接點​​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接點​​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8675" y="2971806"/>
            <a:ext cx="7553324" cy="1684150"/>
          </a:xfrm>
        </p:spPr>
        <p:txBody>
          <a:bodyPr rtlCol="0" anchor="ctr">
            <a:normAutofit/>
          </a:bodyPr>
          <a:lstStyle>
            <a:lvl1pPr algn="l" rtl="0">
              <a:defRPr sz="3300" cap="all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828675" y="4655956"/>
            <a:ext cx="7553324" cy="50975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342900" indent="0" algn="l" rtl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l" rtl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5F88363-1F06-484F-8EF8-105DD2962615}" type="datetime1">
              <a:rPr lang="zh-TW" altLang="en-US" smtClean="0"/>
              <a:pPr/>
              <a:t>2023/3/7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10" y="0"/>
            <a:ext cx="1337391" cy="29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828675" y="1600201"/>
            <a:ext cx="3686175" cy="4571999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4629150" y="1600201"/>
            <a:ext cx="3686175" cy="4571999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25015EE-A651-48B6-9DC6-905699ADF8ED}" type="datetime1">
              <a:rPr lang="zh-TW" altLang="en-US" smtClean="0"/>
              <a:pPr/>
              <a:t>2023/3/7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828675" y="1600200"/>
            <a:ext cx="3689604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18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342900" indent="0" algn="l" rtl="0">
              <a:buNone/>
              <a:defRPr sz="1500" b="1"/>
            </a:lvl2pPr>
            <a:lvl3pPr marL="685800" indent="0" algn="l" rtl="0">
              <a:buNone/>
              <a:defRPr sz="1350" b="1"/>
            </a:lvl3pPr>
            <a:lvl4pPr marL="1028700" indent="0" algn="l" rtl="0">
              <a:buNone/>
              <a:defRPr sz="1200" b="1"/>
            </a:lvl4pPr>
            <a:lvl5pPr marL="1371600" indent="0" algn="l" rtl="0">
              <a:buNone/>
              <a:defRPr sz="1200" b="1"/>
            </a:lvl5pPr>
            <a:lvl6pPr marL="1714500" indent="0" algn="l" rtl="0">
              <a:buNone/>
              <a:defRPr sz="1200" b="1"/>
            </a:lvl6pPr>
            <a:lvl7pPr marL="2057400" indent="0" algn="l" rtl="0">
              <a:buNone/>
              <a:defRPr sz="1200" b="1"/>
            </a:lvl7pPr>
            <a:lvl8pPr marL="2400300" indent="0" algn="l" rtl="0">
              <a:buNone/>
              <a:defRPr sz="1200" b="1"/>
            </a:lvl8pPr>
            <a:lvl9pPr marL="2743200" indent="0" algn="l" rtl="0">
              <a:buNone/>
              <a:defRPr sz="12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828675" y="2424112"/>
            <a:ext cx="3689604" cy="3748088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4624583" y="1600200"/>
            <a:ext cx="3689604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18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342900" indent="0" algn="l" rtl="0">
              <a:buNone/>
              <a:defRPr sz="1500" b="1"/>
            </a:lvl2pPr>
            <a:lvl3pPr marL="685800" indent="0" algn="l" rtl="0">
              <a:buNone/>
              <a:defRPr sz="1350" b="1"/>
            </a:lvl3pPr>
            <a:lvl4pPr marL="1028700" indent="0" algn="l" rtl="0">
              <a:buNone/>
              <a:defRPr sz="1200" b="1"/>
            </a:lvl4pPr>
            <a:lvl5pPr marL="1371600" indent="0" algn="l" rtl="0">
              <a:buNone/>
              <a:defRPr sz="1200" b="1"/>
            </a:lvl5pPr>
            <a:lvl6pPr marL="1714500" indent="0" algn="l" rtl="0">
              <a:buNone/>
              <a:defRPr sz="1200" b="1"/>
            </a:lvl6pPr>
            <a:lvl7pPr marL="2057400" indent="0" algn="l" rtl="0">
              <a:buNone/>
              <a:defRPr sz="1200" b="1"/>
            </a:lvl7pPr>
            <a:lvl8pPr marL="2400300" indent="0" algn="l" rtl="0">
              <a:buNone/>
              <a:defRPr sz="1200" b="1"/>
            </a:lvl8pPr>
            <a:lvl9pPr marL="2743200" indent="0" algn="l" rtl="0">
              <a:buNone/>
              <a:defRPr sz="12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4624583" y="2424112"/>
            <a:ext cx="3689604" cy="3748088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E8B0A60-0F1A-4E29-9883-18EE76F0CFF8}" type="datetime1">
              <a:rPr lang="zh-TW" altLang="en-US" smtClean="0"/>
              <a:pPr/>
              <a:t>2023/3/7</a:t>
            </a:fld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1825917-AF7F-4360-B651-0C1870BBDB38}" type="datetime1">
              <a:rPr lang="zh-TW" altLang="en-US" smtClean="0"/>
              <a:pPr/>
              <a:t>2023/3/7</a:t>
            </a:fld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en-US" altLang="zh-TW" noProof="0" smtClean="0"/>
              <a:t>‹#›</a:t>
            </a:fld>
            <a:endParaRPr lang="en-US" altLang="zh-TW" noProof="0" dirty="0"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EE9807A-A7EC-48A6-8C49-0D504F76532B}" type="datetime1">
              <a:rPr lang="zh-TW" altLang="en-US" smtClean="0"/>
              <a:pPr/>
              <a:t>2023/3/7</a:t>
            </a:fld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en-US" altLang="zh-TW" noProof="0" smtClean="0"/>
              <a:t>‹#›</a:t>
            </a:fld>
            <a:endParaRPr lang="en-US" altLang="zh-TW" noProof="0" dirty="0"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240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4231386" y="1600200"/>
            <a:ext cx="4083939" cy="4572001"/>
          </a:xfrm>
        </p:spPr>
        <p:txBody>
          <a:bodyPr rtlCol="0">
            <a:normAutofit/>
          </a:bodyPr>
          <a:lstStyle>
            <a:lvl1pPr algn="l" rtl="0">
              <a:defRPr sz="1500"/>
            </a:lvl1pPr>
            <a:lvl2pPr algn="l" rtl="0">
              <a:defRPr sz="1200"/>
            </a:lvl2pPr>
            <a:lvl3pPr algn="l" rtl="0">
              <a:defRPr sz="1200"/>
            </a:lvl3pPr>
            <a:lvl4pPr algn="l" rtl="0">
              <a:defRPr sz="1050"/>
            </a:lvl4pPr>
            <a:lvl5pPr algn="l" rtl="0">
              <a:defRPr sz="1050"/>
            </a:lvl5pPr>
            <a:lvl6pPr algn="l" rtl="0">
              <a:defRPr sz="1050"/>
            </a:lvl6pPr>
            <a:lvl7pPr algn="l" rtl="0">
              <a:defRPr sz="1050"/>
            </a:lvl7pPr>
            <a:lvl8pPr algn="l" rtl="0">
              <a:defRPr sz="1050"/>
            </a:lvl8pPr>
            <a:lvl9pPr algn="l" rtl="0">
              <a:defRPr sz="105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828675" y="1600200"/>
            <a:ext cx="3288411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900"/>
              </a:spcBef>
              <a:buNone/>
              <a:defRPr sz="135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7B48C6C-65B7-481E-987C-5E2442136467}" type="datetime1">
              <a:rPr lang="zh-TW" altLang="en-US" smtClean="0"/>
              <a:pPr/>
              <a:t>2023/3/7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en-US" altLang="zh-TW" noProof="0" smtClean="0"/>
              <a:t>‹#›</a:t>
            </a:fld>
            <a:endParaRPr lang="en-US" altLang="zh-TW" noProof="0" dirty="0"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828675" y="76200"/>
            <a:ext cx="748551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828675" y="1600200"/>
            <a:ext cx="748665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  <a:p>
            <a:pPr lvl="5" rtl="0"/>
            <a:r>
              <a:rPr lang="zh-TW" altLang="en-US" noProof="0" dirty="0"/>
              <a:t>第六層</a:t>
            </a:r>
          </a:p>
          <a:p>
            <a:pPr lvl="6" rtl="0"/>
            <a:r>
              <a:rPr lang="zh-TW" altLang="en-US" noProof="0" dirty="0"/>
              <a:t>第七層</a:t>
            </a:r>
          </a:p>
          <a:p>
            <a:pPr lvl="7" rtl="0"/>
            <a:r>
              <a:rPr lang="zh-TW" altLang="en-US" noProof="0" dirty="0"/>
              <a:t>第八層</a:t>
            </a:r>
          </a:p>
          <a:p>
            <a:pPr lvl="8" rtl="0"/>
            <a:r>
              <a:rPr lang="zh-TW" altLang="en-US" noProof="0" dirty="0"/>
              <a:t>第九層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828675" y="6356352"/>
            <a:ext cx="137216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>
              <a:defRPr sz="900">
                <a:solidFill>
                  <a:schemeClr val="tx1">
                    <a:lumMod val="60000"/>
                    <a:lumOff val="4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EB9DC7F4-5BF6-457F-99BE-03398AF10899}" type="datetime1">
              <a:rPr lang="zh-TW" altLang="en-US" smtClean="0"/>
              <a:pPr/>
              <a:t>2023/3/7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2200844" y="6356350"/>
            <a:ext cx="474231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>
              <a:defRPr sz="900">
                <a:solidFill>
                  <a:schemeClr val="tx1">
                    <a:lumMod val="60000"/>
                    <a:lumOff val="4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6942587" y="6356352"/>
            <a:ext cx="1371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rtl="0">
              <a:defRPr sz="900">
                <a:solidFill>
                  <a:schemeClr val="tx1">
                    <a:lumMod val="60000"/>
                    <a:lumOff val="4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grpSp>
        <p:nvGrpSpPr>
          <p:cNvPr id="15" name="群組 14"/>
          <p:cNvGrpSpPr/>
          <p:nvPr/>
        </p:nvGrpSpPr>
        <p:grpSpPr>
          <a:xfrm>
            <a:off x="827532" y="1219202"/>
            <a:ext cx="7488936" cy="84403"/>
            <a:chOff x="1073150" y="1219201"/>
            <a:chExt cx="10058400" cy="63125"/>
          </a:xfrm>
        </p:grpSpPr>
        <p:cxnSp>
          <p:nvCxnSpPr>
            <p:cNvPr id="13" name="直線接點​​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​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b="1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450"/>
        </a:spcBef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450"/>
        </a:spcBef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450"/>
        </a:spcBef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450"/>
        </a:spcBef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2" userDrawn="1">
          <p15:clr>
            <a:srgbClr val="F26B43"/>
          </p15:clr>
        </p15:guide>
        <p15:guide id="2" pos="5238" userDrawn="1">
          <p15:clr>
            <a:srgbClr val="F26B43"/>
          </p15:clr>
        </p15:guide>
        <p15:guide id="3" orient="horz" pos="1008" userDrawn="1">
          <p15:clr>
            <a:srgbClr val="F26B43"/>
          </p15:clr>
        </p15:guide>
        <p15:guide id="4" orient="horz" pos="38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cirn.moe.edu.tw/Module/index.aspx?sid=1198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cirn.moe.edu.tw/Module/index.aspx?sid=1198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cirn.moe.edu.tw/Module/index.aspx?sid=1198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cirn.moe.edu.tw/Module/index.aspx?sid=1198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cirn.moe.edu.tw/Module/index.aspx?sid=1198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cirn.moe.edu.tw/Module/index.aspx?sid=1186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cirn.moe.edu.tw/Module/index.aspx?sid=1186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cirn.moe.edu.tw/Module/index.aspx?sid=1139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cirn.moe.edu.tw/Module/index.aspx?sid=1139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cirn.moe.edu.tw/WebContent/index.aspx?sid=1139&amp;mid=8630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cirn.moe.edu.tw/Facet/Home/index.aspx?HtmlName=Home&amp;ToUrl=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eliteracy.twnread.org.tw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eliteracy.twnread.org.tw/web/PPAbout.aspx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eliteracy.twnread.org.tw/web/DPAbout.aspx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eliteracy.twnread.org.tw/web/EPAbout.aspx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nie.mdnkids.com/teaching9.html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cirn.moe.edu.tw/Facet/Group/index.aspx?HtmlName=readindex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cirn.moe.edu.tw/Module/index.aspx?sid=1186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cirn.moe.edu.tw/Module/index.aspx?sid=1186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cirn.moe.edu.tw/WebContent/index.aspx?sid=1186&amp;mid=11733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irn.moe.edu.tw/Facet/Home/index.aspx?HtmlName=Home&amp;ToUrl=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cirn.moe.edu.tw/Facet/Home/index.aspx?HtmlName=Home&amp;ToUrl=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cirn.moe.edu.tw/Morning/index.aspx?sid=12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cirn.moe.edu.tw/Morning/index.aspx?sid=12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>
          <a:xfrm>
            <a:off x="828675" y="2576321"/>
            <a:ext cx="2854071" cy="1664768"/>
          </a:xfrm>
        </p:spPr>
        <p:txBody>
          <a:bodyPr rtlCol="0" anchor="ctr"/>
          <a:lstStyle/>
          <a:p>
            <a:pPr rtl="0"/>
            <a:r>
              <a:rPr lang="zh-TW" altLang="en-US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閱讀教育推動</a:t>
            </a:r>
            <a:br>
              <a:rPr lang="en-US" altLang="zh-TW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TW" altLang="en-US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網站資源</a:t>
            </a:r>
          </a:p>
        </p:txBody>
      </p:sp>
      <p:sp>
        <p:nvSpPr>
          <p:cNvPr id="7" name="副標題 6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屏東縣</a:t>
            </a:r>
            <a:r>
              <a:rPr lang="zh-TW" altLang="en-US" dirty="0"/>
              <a:t>教育處學務管理科</a:t>
            </a:r>
            <a:r>
              <a:rPr lang="en-US" altLang="zh-TW" dirty="0"/>
              <a:t>/2023.3.7</a:t>
            </a:r>
            <a:endParaRPr lang="zh-TW" altLang="en-US" dirty="0"/>
          </a:p>
        </p:txBody>
      </p:sp>
      <p:pic>
        <p:nvPicPr>
          <p:cNvPr id="4" name="圖片預留位置 3" descr="桌上有攤開的書，背景是模糊的書架" title="範例圖片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r="88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" altLang="zh-TW" dirty="0"/>
              <a:t>1-CIRN </a:t>
            </a:r>
            <a:r>
              <a:rPr lang="zh-TW" altLang="en-US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國民中小學課程與教學資源整合平臺</a:t>
            </a:r>
            <a:r>
              <a:rPr lang="en-US" altLang="zh-TW" sz="3200" dirty="0"/>
              <a:t>~</a:t>
            </a:r>
            <a:r>
              <a:rPr lang="zh-TW" altLang="en-US" sz="3200" dirty="0"/>
              <a:t>閱讀篇</a:t>
            </a:r>
          </a:p>
        </p:txBody>
      </p:sp>
      <p:sp>
        <p:nvSpPr>
          <p:cNvPr id="14" name="內容預留位置 13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點選「課文本位閱讀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理解」</a:t>
            </a: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zh-TW" alt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1F1C2B8-1E6D-A37E-80C2-559D5C79228B}"/>
              </a:ext>
            </a:extLst>
          </p:cNvPr>
          <p:cNvSpPr txBox="1"/>
          <p:nvPr/>
        </p:nvSpPr>
        <p:spPr>
          <a:xfrm>
            <a:off x="2112032" y="6611779"/>
            <a:ext cx="49199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kumimoji="1" lang="en" altLang="zh-TW" sz="1000" dirty="0"/>
              <a:t>https://</a:t>
            </a:r>
            <a:r>
              <a:rPr kumimoji="1" lang="en" altLang="zh-TW" sz="1000" dirty="0" err="1"/>
              <a:t>cirn.moe.edu.tw</a:t>
            </a:r>
            <a:r>
              <a:rPr kumimoji="1" lang="en" altLang="zh-TW" sz="1000" dirty="0"/>
              <a:t>/Facet/Group/</a:t>
            </a:r>
            <a:r>
              <a:rPr kumimoji="1" lang="en" altLang="zh-TW" sz="1000" dirty="0" err="1"/>
              <a:t>index.aspx?HtmlName</a:t>
            </a:r>
            <a:r>
              <a:rPr kumimoji="1" lang="en" altLang="zh-TW" sz="1000" dirty="0"/>
              <a:t>=</a:t>
            </a:r>
            <a:r>
              <a:rPr kumimoji="1" lang="en" altLang="zh-TW" sz="1000" dirty="0" err="1"/>
              <a:t>readindex</a:t>
            </a:r>
            <a:endParaRPr kumimoji="1" lang="zh-TW" altLang="en-US" sz="1000" dirty="0"/>
          </a:p>
        </p:txBody>
      </p:sp>
      <p:pic>
        <p:nvPicPr>
          <p:cNvPr id="8" name="圖片 7">
            <a:hlinkClick r:id="rId2"/>
            <a:extLst>
              <a:ext uri="{FF2B5EF4-FFF2-40B4-BE49-F238E27FC236}">
                <a16:creationId xmlns:a16="http://schemas.microsoft.com/office/drawing/2014/main" id="{4CBC601D-03E5-9696-ED82-CF04EDD83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9718" y="2645986"/>
            <a:ext cx="5967368" cy="3819370"/>
          </a:xfrm>
          <a:prstGeom prst="rect">
            <a:avLst/>
          </a:prstGeom>
        </p:spPr>
      </p:pic>
      <p:sp>
        <p:nvSpPr>
          <p:cNvPr id="9" name="六邊形 8">
            <a:extLst>
              <a:ext uri="{FF2B5EF4-FFF2-40B4-BE49-F238E27FC236}">
                <a16:creationId xmlns:a16="http://schemas.microsoft.com/office/drawing/2014/main" id="{5591D590-1FC3-CC6D-02E5-3674FEEDB14D}"/>
              </a:ext>
            </a:extLst>
          </p:cNvPr>
          <p:cNvSpPr/>
          <p:nvPr/>
        </p:nvSpPr>
        <p:spPr>
          <a:xfrm>
            <a:off x="3422185" y="3176477"/>
            <a:ext cx="1149246" cy="940982"/>
          </a:xfrm>
          <a:prstGeom prst="hexagon">
            <a:avLst/>
          </a:prstGeom>
          <a:noFill/>
          <a:ln w="57150" cmpd="sng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8287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 altLang="zh-TW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1-CIRN </a:t>
            </a:r>
            <a:r>
              <a:rPr lang="zh-TW" altLang="en-US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國民中小學課程與教學資源整合平臺</a:t>
            </a:r>
            <a:r>
              <a:rPr lang="en-US" altLang="zh-TW" sz="3200" dirty="0"/>
              <a:t>~</a:t>
            </a:r>
            <a:r>
              <a:rPr lang="zh-TW" altLang="en-US" sz="3200" dirty="0"/>
              <a:t>閱讀篇</a:t>
            </a:r>
          </a:p>
        </p:txBody>
      </p:sp>
      <p:sp>
        <p:nvSpPr>
          <p:cNvPr id="14" name="內容預留位置 13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課文本位</a:t>
            </a:r>
            <a:r>
              <a:rPr lang="zh-TW" altLang="en-US" sz="28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閱讀理解</a:t>
            </a: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zh-TW" alt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1F1C2B8-1E6D-A37E-80C2-559D5C79228B}"/>
              </a:ext>
            </a:extLst>
          </p:cNvPr>
          <p:cNvSpPr txBox="1"/>
          <p:nvPr/>
        </p:nvSpPr>
        <p:spPr>
          <a:xfrm>
            <a:off x="2632206" y="6611779"/>
            <a:ext cx="38795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kumimoji="1" lang="en" altLang="zh-TW" sz="1000" dirty="0"/>
              <a:t>https://</a:t>
            </a:r>
            <a:r>
              <a:rPr kumimoji="1" lang="en" altLang="zh-TW" sz="1000" dirty="0" err="1"/>
              <a:t>cirn.moe.edu.tw</a:t>
            </a:r>
            <a:r>
              <a:rPr kumimoji="1" lang="en" altLang="zh-TW" sz="1000" dirty="0"/>
              <a:t>/Module/</a:t>
            </a:r>
            <a:r>
              <a:rPr kumimoji="1" lang="en" altLang="zh-TW" sz="1000" dirty="0" err="1"/>
              <a:t>index.aspx?sid</a:t>
            </a:r>
            <a:r>
              <a:rPr kumimoji="1" lang="en" altLang="zh-TW" sz="1000" dirty="0"/>
              <a:t>=1198</a:t>
            </a:r>
            <a:endParaRPr kumimoji="1" lang="zh-TW" altLang="en-US" sz="1000" dirty="0"/>
          </a:p>
        </p:txBody>
      </p:sp>
      <p:pic>
        <p:nvPicPr>
          <p:cNvPr id="5" name="圖片 4">
            <a:hlinkClick r:id="rId2"/>
            <a:extLst>
              <a:ext uri="{FF2B5EF4-FFF2-40B4-BE49-F238E27FC236}">
                <a16:creationId xmlns:a16="http://schemas.microsoft.com/office/drawing/2014/main" id="{08D6CAF7-890F-83AA-6CFB-DAE2A9E0B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910" y="2405868"/>
            <a:ext cx="6804181" cy="394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7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 altLang="zh-TW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1-CIRN </a:t>
            </a:r>
            <a:r>
              <a:rPr lang="zh-TW" altLang="en-US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國民中小學課程與教學資源整合平臺</a:t>
            </a:r>
            <a:r>
              <a:rPr lang="en-US" altLang="zh-TW" sz="3200" dirty="0"/>
              <a:t>~</a:t>
            </a:r>
            <a:r>
              <a:rPr lang="zh-TW" altLang="en-US" sz="3200" dirty="0"/>
              <a:t>閱讀篇</a:t>
            </a:r>
          </a:p>
        </p:txBody>
      </p:sp>
      <p:sp>
        <p:nvSpPr>
          <p:cNvPr id="14" name="內容預留位置 13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課文本位閱讀理解：點選「閱讀策略成分表」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1F1C2B8-1E6D-A37E-80C2-559D5C79228B}"/>
              </a:ext>
            </a:extLst>
          </p:cNvPr>
          <p:cNvSpPr txBox="1"/>
          <p:nvPr/>
        </p:nvSpPr>
        <p:spPr>
          <a:xfrm>
            <a:off x="2561674" y="6611779"/>
            <a:ext cx="40206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kumimoji="1" lang="en" altLang="zh-TW" sz="1000" dirty="0"/>
              <a:t>https://</a:t>
            </a:r>
            <a:r>
              <a:rPr kumimoji="1" lang="en" altLang="zh-TW" sz="1000" dirty="0" err="1"/>
              <a:t>cirn.moe.edu.tw</a:t>
            </a:r>
            <a:r>
              <a:rPr kumimoji="1" lang="en" altLang="zh-TW" sz="1000" dirty="0"/>
              <a:t>/Module/</a:t>
            </a:r>
            <a:r>
              <a:rPr kumimoji="1" lang="en" altLang="zh-TW" sz="1000" dirty="0" err="1"/>
              <a:t>index.aspx?sid</a:t>
            </a:r>
            <a:r>
              <a:rPr kumimoji="1" lang="en" altLang="zh-TW" sz="1000" dirty="0"/>
              <a:t>=1198</a:t>
            </a:r>
            <a:endParaRPr kumimoji="1" lang="zh-TW" altLang="en-US" sz="1000" dirty="0"/>
          </a:p>
        </p:txBody>
      </p:sp>
      <p:pic>
        <p:nvPicPr>
          <p:cNvPr id="4" name="圖片 3">
            <a:hlinkClick r:id="rId2"/>
            <a:extLst>
              <a:ext uri="{FF2B5EF4-FFF2-40B4-BE49-F238E27FC236}">
                <a16:creationId xmlns:a16="http://schemas.microsoft.com/office/drawing/2014/main" id="{6229103E-2FED-9100-DF1A-A38E815F9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252" y="2301300"/>
            <a:ext cx="6921799" cy="4052590"/>
          </a:xfrm>
          <a:prstGeom prst="rect">
            <a:avLst/>
          </a:prstGeom>
        </p:spPr>
      </p:pic>
      <p:sp>
        <p:nvSpPr>
          <p:cNvPr id="6" name="圓角矩形 5">
            <a:extLst>
              <a:ext uri="{FF2B5EF4-FFF2-40B4-BE49-F238E27FC236}">
                <a16:creationId xmlns:a16="http://schemas.microsoft.com/office/drawing/2014/main" id="{BEE96597-473B-033E-5B7C-39137DD20356}"/>
              </a:ext>
            </a:extLst>
          </p:cNvPr>
          <p:cNvSpPr/>
          <p:nvPr/>
        </p:nvSpPr>
        <p:spPr>
          <a:xfrm>
            <a:off x="1351722" y="3578087"/>
            <a:ext cx="1192695" cy="980661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7429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 altLang="zh-TW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1-CIRN </a:t>
            </a:r>
            <a:r>
              <a:rPr lang="zh-TW" altLang="en-US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國民中小學課程與教學資源整合平臺</a:t>
            </a:r>
            <a:r>
              <a:rPr lang="en-US" altLang="zh-TW" sz="3200" dirty="0"/>
              <a:t>~</a:t>
            </a:r>
            <a:r>
              <a:rPr lang="zh-TW" altLang="en-US" sz="3200" dirty="0"/>
              <a:t>閱讀篇</a:t>
            </a:r>
          </a:p>
        </p:txBody>
      </p:sp>
      <p:sp>
        <p:nvSpPr>
          <p:cNvPr id="14" name="內容預留位置 13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課文本位閱讀理解：閱讀策略成分與年級對照表（搭配課綱「閱讀學習表現」）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1F1C2B8-1E6D-A37E-80C2-559D5C79228B}"/>
              </a:ext>
            </a:extLst>
          </p:cNvPr>
          <p:cNvSpPr txBox="1"/>
          <p:nvPr/>
        </p:nvSpPr>
        <p:spPr>
          <a:xfrm>
            <a:off x="2103215" y="6611779"/>
            <a:ext cx="49375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kumimoji="1" lang="en" altLang="zh-TW" sz="1000" dirty="0"/>
              <a:t>https://</a:t>
            </a:r>
            <a:r>
              <a:rPr kumimoji="1" lang="en" altLang="zh-TW" sz="1000" dirty="0" err="1"/>
              <a:t>cirn.moe.edu.tw</a:t>
            </a:r>
            <a:r>
              <a:rPr kumimoji="1" lang="en" altLang="zh-TW" sz="1000" dirty="0"/>
              <a:t>/</a:t>
            </a:r>
            <a:r>
              <a:rPr kumimoji="1" lang="en" altLang="zh-TW" sz="1000" dirty="0" err="1"/>
              <a:t>WebContent</a:t>
            </a:r>
            <a:r>
              <a:rPr kumimoji="1" lang="en" altLang="zh-TW" sz="1000" dirty="0"/>
              <a:t>/</a:t>
            </a:r>
            <a:r>
              <a:rPr kumimoji="1" lang="en" altLang="zh-TW" sz="1000" dirty="0" err="1"/>
              <a:t>index.aspx?sid</a:t>
            </a:r>
            <a:r>
              <a:rPr kumimoji="1" lang="en" altLang="zh-TW" sz="1000" dirty="0"/>
              <a:t>=1198&amp;mid=13970</a:t>
            </a:r>
            <a:endParaRPr kumimoji="1" lang="zh-TW" altLang="en-US" sz="1000" dirty="0"/>
          </a:p>
        </p:txBody>
      </p:sp>
      <p:pic>
        <p:nvPicPr>
          <p:cNvPr id="4" name="圖片 3">
            <a:hlinkClick r:id="rId2"/>
            <a:extLst>
              <a:ext uri="{FF2B5EF4-FFF2-40B4-BE49-F238E27FC236}">
                <a16:creationId xmlns:a16="http://schemas.microsoft.com/office/drawing/2014/main" id="{6229103E-2FED-9100-DF1A-A38E815F9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3303" y="2764970"/>
            <a:ext cx="3916255" cy="362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8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 altLang="zh-TW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1-CIRN </a:t>
            </a:r>
            <a:r>
              <a:rPr lang="zh-TW" altLang="en-US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國民中小學課程與教學資源整合平臺</a:t>
            </a:r>
            <a:r>
              <a:rPr lang="en-US" altLang="zh-TW" sz="3200" dirty="0"/>
              <a:t>~</a:t>
            </a:r>
            <a:r>
              <a:rPr lang="zh-TW" altLang="en-US" sz="3200" dirty="0"/>
              <a:t>閱讀篇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1F1C2B8-1E6D-A37E-80C2-559D5C79228B}"/>
              </a:ext>
            </a:extLst>
          </p:cNvPr>
          <p:cNvSpPr txBox="1"/>
          <p:nvPr/>
        </p:nvSpPr>
        <p:spPr>
          <a:xfrm>
            <a:off x="2103215" y="6611779"/>
            <a:ext cx="49375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kumimoji="1" lang="en" altLang="zh-TW" sz="1000" dirty="0"/>
              <a:t>https://</a:t>
            </a:r>
            <a:r>
              <a:rPr kumimoji="1" lang="en" altLang="zh-TW" sz="1000" dirty="0" err="1"/>
              <a:t>cirn.moe.edu.tw</a:t>
            </a:r>
            <a:r>
              <a:rPr kumimoji="1" lang="en" altLang="zh-TW" sz="1000" dirty="0"/>
              <a:t>/</a:t>
            </a:r>
            <a:r>
              <a:rPr kumimoji="1" lang="en" altLang="zh-TW" sz="1000" dirty="0" err="1"/>
              <a:t>WebContent</a:t>
            </a:r>
            <a:r>
              <a:rPr kumimoji="1" lang="en" altLang="zh-TW" sz="1000" dirty="0"/>
              <a:t>/</a:t>
            </a:r>
            <a:r>
              <a:rPr kumimoji="1" lang="en" altLang="zh-TW" sz="1000" dirty="0" err="1"/>
              <a:t>index.aspx?sid</a:t>
            </a:r>
            <a:r>
              <a:rPr kumimoji="1" lang="en" altLang="zh-TW" sz="1000" dirty="0"/>
              <a:t>=1198&amp;mid=13970</a:t>
            </a:r>
            <a:endParaRPr kumimoji="1" lang="zh-TW" altLang="en-US" sz="1000" dirty="0"/>
          </a:p>
        </p:txBody>
      </p:sp>
      <p:pic>
        <p:nvPicPr>
          <p:cNvPr id="4" name="圖片 3">
            <a:hlinkClick r:id="rId2"/>
            <a:extLst>
              <a:ext uri="{FF2B5EF4-FFF2-40B4-BE49-F238E27FC236}">
                <a16:creationId xmlns:a16="http://schemas.microsoft.com/office/drawing/2014/main" id="{6229103E-2FED-9100-DF1A-A38E815F9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9153" y="1513069"/>
            <a:ext cx="5500934" cy="509466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24553" y="3455779"/>
            <a:ext cx="2922816" cy="2982279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5-Ⅱ-6 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運用適合學習階段的摘要策略，擷取大意。</a:t>
            </a:r>
            <a:endParaRPr lang="en-US" altLang="zh-TW" sz="2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5-Ⅲ-6 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熟習適合學習階段的摘要策略，擷取大意。 </a:t>
            </a:r>
          </a:p>
        </p:txBody>
      </p:sp>
      <p:cxnSp>
        <p:nvCxnSpPr>
          <p:cNvPr id="7" name="弧形接點 6"/>
          <p:cNvCxnSpPr/>
          <p:nvPr/>
        </p:nvCxnSpPr>
        <p:spPr>
          <a:xfrm rot="10800000" flipV="1">
            <a:off x="2428020" y="2856855"/>
            <a:ext cx="838802" cy="512064"/>
          </a:xfrm>
          <a:prstGeom prst="curvedConnector3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39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" altLang="zh-TW" dirty="0"/>
              <a:t>1-CIRN </a:t>
            </a:r>
            <a:r>
              <a:rPr lang="zh-TW" altLang="en-US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國民中小學課程與教學資源整合平臺</a:t>
            </a:r>
            <a:r>
              <a:rPr lang="en-US" altLang="zh-TW" sz="3200" dirty="0"/>
              <a:t>~</a:t>
            </a:r>
            <a:r>
              <a:rPr lang="zh-TW" altLang="en-US" sz="3200" dirty="0"/>
              <a:t>閱讀篇</a:t>
            </a:r>
          </a:p>
        </p:txBody>
      </p:sp>
      <p:sp>
        <p:nvSpPr>
          <p:cNvPr id="14" name="內容預留位置 13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點選「雙閱讀素養教學」</a:t>
            </a: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zh-TW" alt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1F1C2B8-1E6D-A37E-80C2-559D5C79228B}"/>
              </a:ext>
            </a:extLst>
          </p:cNvPr>
          <p:cNvSpPr txBox="1"/>
          <p:nvPr/>
        </p:nvSpPr>
        <p:spPr>
          <a:xfrm>
            <a:off x="2112032" y="6611779"/>
            <a:ext cx="49199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kumimoji="1" lang="en" altLang="zh-TW" sz="1000" dirty="0"/>
              <a:t>https://</a:t>
            </a:r>
            <a:r>
              <a:rPr kumimoji="1" lang="en" altLang="zh-TW" sz="1000" dirty="0" err="1"/>
              <a:t>cirn.moe.edu.tw</a:t>
            </a:r>
            <a:r>
              <a:rPr kumimoji="1" lang="en" altLang="zh-TW" sz="1000" dirty="0"/>
              <a:t>/Facet/Group/</a:t>
            </a:r>
            <a:r>
              <a:rPr kumimoji="1" lang="en" altLang="zh-TW" sz="1000" dirty="0" err="1"/>
              <a:t>index.aspx?HtmlName</a:t>
            </a:r>
            <a:r>
              <a:rPr kumimoji="1" lang="en" altLang="zh-TW" sz="1000" dirty="0"/>
              <a:t>=</a:t>
            </a:r>
            <a:r>
              <a:rPr kumimoji="1" lang="en" altLang="zh-TW" sz="1000" dirty="0" err="1"/>
              <a:t>readindex</a:t>
            </a:r>
            <a:endParaRPr kumimoji="1" lang="zh-TW" altLang="en-US" sz="1000" dirty="0"/>
          </a:p>
        </p:txBody>
      </p:sp>
      <p:pic>
        <p:nvPicPr>
          <p:cNvPr id="5" name="圖片 4">
            <a:hlinkClick r:id="rId2"/>
            <a:extLst>
              <a:ext uri="{FF2B5EF4-FFF2-40B4-BE49-F238E27FC236}">
                <a16:creationId xmlns:a16="http://schemas.microsoft.com/office/drawing/2014/main" id="{B33BBCA3-F7FB-3331-DC45-4AA7D92F0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9718" y="2645986"/>
            <a:ext cx="5967368" cy="3819370"/>
          </a:xfrm>
          <a:prstGeom prst="rect">
            <a:avLst/>
          </a:prstGeom>
        </p:spPr>
      </p:pic>
      <p:sp>
        <p:nvSpPr>
          <p:cNvPr id="6" name="六邊形 5">
            <a:extLst>
              <a:ext uri="{FF2B5EF4-FFF2-40B4-BE49-F238E27FC236}">
                <a16:creationId xmlns:a16="http://schemas.microsoft.com/office/drawing/2014/main" id="{6B9F15C9-2935-9C3C-7542-8BA94997F4F4}"/>
              </a:ext>
            </a:extLst>
          </p:cNvPr>
          <p:cNvSpPr/>
          <p:nvPr/>
        </p:nvSpPr>
        <p:spPr>
          <a:xfrm>
            <a:off x="3422185" y="4316818"/>
            <a:ext cx="1149246" cy="940982"/>
          </a:xfrm>
          <a:prstGeom prst="hexagon">
            <a:avLst/>
          </a:prstGeom>
          <a:noFill/>
          <a:ln w="57150" cmpd="sng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3325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" altLang="zh-TW" dirty="0"/>
              <a:t>1-CIRN </a:t>
            </a:r>
            <a:r>
              <a:rPr lang="zh-TW" altLang="en-US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國民中小學課程與教學資源整合平臺</a:t>
            </a:r>
            <a:r>
              <a:rPr lang="en-US" altLang="zh-TW" sz="3200" dirty="0"/>
              <a:t>~</a:t>
            </a:r>
            <a:r>
              <a:rPr lang="zh-TW" altLang="en-US" sz="3200" dirty="0"/>
              <a:t>閱讀篇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1F1C2B8-1E6D-A37E-80C2-559D5C79228B}"/>
              </a:ext>
            </a:extLst>
          </p:cNvPr>
          <p:cNvSpPr txBox="1"/>
          <p:nvPr/>
        </p:nvSpPr>
        <p:spPr>
          <a:xfrm>
            <a:off x="2632206" y="6611779"/>
            <a:ext cx="38795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kumimoji="1" lang="en" altLang="zh-TW" sz="1000" dirty="0"/>
              <a:t>https://</a:t>
            </a:r>
            <a:r>
              <a:rPr kumimoji="1" lang="en" altLang="zh-TW" sz="1000" dirty="0" err="1"/>
              <a:t>cirn.moe.edu.tw</a:t>
            </a:r>
            <a:r>
              <a:rPr kumimoji="1" lang="en" altLang="zh-TW" sz="1000" dirty="0"/>
              <a:t>/Module/</a:t>
            </a:r>
            <a:r>
              <a:rPr kumimoji="1" lang="en" altLang="zh-TW" sz="1000" dirty="0" err="1"/>
              <a:t>index.aspx?sid</a:t>
            </a:r>
            <a:r>
              <a:rPr kumimoji="1" lang="en" altLang="zh-TW" sz="1000" dirty="0"/>
              <a:t>=1194</a:t>
            </a:r>
            <a:endParaRPr kumimoji="1" lang="zh-TW" altLang="en-US" sz="1000" dirty="0"/>
          </a:p>
        </p:txBody>
      </p:sp>
      <p:pic>
        <p:nvPicPr>
          <p:cNvPr id="5" name="圖片 4">
            <a:hlinkClick r:id="rId2"/>
            <a:extLst>
              <a:ext uri="{FF2B5EF4-FFF2-40B4-BE49-F238E27FC236}">
                <a16:creationId xmlns:a16="http://schemas.microsoft.com/office/drawing/2014/main" id="{B33BBCA3-F7FB-3331-DC45-4AA7D92F0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1719" y="1990793"/>
            <a:ext cx="7180561" cy="373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0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" altLang="zh-TW" dirty="0"/>
              <a:t>1-CIRN </a:t>
            </a:r>
            <a:r>
              <a:rPr lang="zh-TW" altLang="en-US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國民中小學課程與教學資源整合平臺</a:t>
            </a:r>
            <a:r>
              <a:rPr lang="en-US" altLang="zh-TW" sz="3200" dirty="0"/>
              <a:t>~</a:t>
            </a:r>
            <a:r>
              <a:rPr lang="zh-TW" altLang="en-US" sz="3200" dirty="0"/>
              <a:t>閱讀篇</a:t>
            </a:r>
          </a:p>
        </p:txBody>
      </p:sp>
      <p:sp>
        <p:nvSpPr>
          <p:cNvPr id="14" name="內容預留位置 13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點選「閱讀相關資源網」</a:t>
            </a: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zh-TW" alt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1F1C2B8-1E6D-A37E-80C2-559D5C79228B}"/>
              </a:ext>
            </a:extLst>
          </p:cNvPr>
          <p:cNvSpPr txBox="1"/>
          <p:nvPr/>
        </p:nvSpPr>
        <p:spPr>
          <a:xfrm>
            <a:off x="2112032" y="6611779"/>
            <a:ext cx="49199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kumimoji="1" lang="en" altLang="zh-TW" sz="1000" dirty="0"/>
              <a:t>https://</a:t>
            </a:r>
            <a:r>
              <a:rPr kumimoji="1" lang="en" altLang="zh-TW" sz="1000" dirty="0" err="1"/>
              <a:t>cirn.moe.edu.tw</a:t>
            </a:r>
            <a:r>
              <a:rPr kumimoji="1" lang="en" altLang="zh-TW" sz="1000" dirty="0"/>
              <a:t>/Facet/Group/</a:t>
            </a:r>
            <a:r>
              <a:rPr kumimoji="1" lang="en" altLang="zh-TW" sz="1000" dirty="0" err="1"/>
              <a:t>index.aspx?HtmlName</a:t>
            </a:r>
            <a:r>
              <a:rPr kumimoji="1" lang="en" altLang="zh-TW" sz="1000" dirty="0"/>
              <a:t>=</a:t>
            </a:r>
            <a:r>
              <a:rPr kumimoji="1" lang="en" altLang="zh-TW" sz="1000" dirty="0" err="1"/>
              <a:t>readindex</a:t>
            </a:r>
            <a:endParaRPr kumimoji="1" lang="zh-TW" altLang="en-US" sz="1000" dirty="0"/>
          </a:p>
        </p:txBody>
      </p:sp>
      <p:pic>
        <p:nvPicPr>
          <p:cNvPr id="5" name="圖片 4">
            <a:hlinkClick r:id="rId2"/>
            <a:extLst>
              <a:ext uri="{FF2B5EF4-FFF2-40B4-BE49-F238E27FC236}">
                <a16:creationId xmlns:a16="http://schemas.microsoft.com/office/drawing/2014/main" id="{B33BBCA3-F7FB-3331-DC45-4AA7D92F0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9718" y="2645986"/>
            <a:ext cx="5967368" cy="3819370"/>
          </a:xfrm>
          <a:prstGeom prst="rect">
            <a:avLst/>
          </a:prstGeom>
        </p:spPr>
      </p:pic>
      <p:sp>
        <p:nvSpPr>
          <p:cNvPr id="6" name="六邊形 5">
            <a:extLst>
              <a:ext uri="{FF2B5EF4-FFF2-40B4-BE49-F238E27FC236}">
                <a16:creationId xmlns:a16="http://schemas.microsoft.com/office/drawing/2014/main" id="{6B9F15C9-2935-9C3C-7542-8BA94997F4F4}"/>
              </a:ext>
            </a:extLst>
          </p:cNvPr>
          <p:cNvSpPr/>
          <p:nvPr/>
        </p:nvSpPr>
        <p:spPr>
          <a:xfrm>
            <a:off x="6557840" y="4907305"/>
            <a:ext cx="1149246" cy="940982"/>
          </a:xfrm>
          <a:prstGeom prst="hexagon">
            <a:avLst/>
          </a:prstGeom>
          <a:noFill/>
          <a:ln w="57150" cmpd="sng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1660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" altLang="zh-TW" dirty="0"/>
              <a:t>1-CIRN </a:t>
            </a:r>
            <a:r>
              <a:rPr lang="zh-TW" altLang="en-US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國民中小學課程與教學資源整合平臺</a:t>
            </a:r>
            <a:r>
              <a:rPr lang="en-US" altLang="zh-TW" sz="3200" dirty="0"/>
              <a:t>~</a:t>
            </a:r>
            <a:r>
              <a:rPr lang="zh-TW" altLang="en-US" sz="3200" dirty="0"/>
              <a:t>閱讀篇</a:t>
            </a:r>
          </a:p>
        </p:txBody>
      </p:sp>
      <p:sp>
        <p:nvSpPr>
          <p:cNvPr id="14" name="內容預留位置 13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點選「閱讀相關資源」</a:t>
            </a: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zh-TW" alt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1F1C2B8-1E6D-A37E-80C2-559D5C79228B}"/>
              </a:ext>
            </a:extLst>
          </p:cNvPr>
          <p:cNvSpPr txBox="1"/>
          <p:nvPr/>
        </p:nvSpPr>
        <p:spPr>
          <a:xfrm>
            <a:off x="2632206" y="6611779"/>
            <a:ext cx="38795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kumimoji="1" lang="en" altLang="zh-TW" sz="1000" dirty="0"/>
              <a:t>https://</a:t>
            </a:r>
            <a:r>
              <a:rPr kumimoji="1" lang="en" altLang="zh-TW" sz="1000" dirty="0" err="1"/>
              <a:t>cirn.moe.edu.tw</a:t>
            </a:r>
            <a:r>
              <a:rPr kumimoji="1" lang="en" altLang="zh-TW" sz="1000" dirty="0"/>
              <a:t>/Module/</a:t>
            </a:r>
            <a:r>
              <a:rPr kumimoji="1" lang="en" altLang="zh-TW" sz="1000" dirty="0" err="1"/>
              <a:t>index.aspx?sid</a:t>
            </a:r>
            <a:r>
              <a:rPr kumimoji="1" lang="en" altLang="zh-TW" sz="1000" dirty="0"/>
              <a:t>=1139</a:t>
            </a:r>
            <a:endParaRPr kumimoji="1" lang="zh-TW" altLang="en-US" sz="1000" dirty="0"/>
          </a:p>
        </p:txBody>
      </p:sp>
      <p:pic>
        <p:nvPicPr>
          <p:cNvPr id="5" name="圖片 4">
            <a:hlinkClick r:id="rId2"/>
            <a:extLst>
              <a:ext uri="{FF2B5EF4-FFF2-40B4-BE49-F238E27FC236}">
                <a16:creationId xmlns:a16="http://schemas.microsoft.com/office/drawing/2014/main" id="{B33BBCA3-F7FB-3331-DC45-4AA7D92F0E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"/>
          <a:stretch/>
        </p:blipFill>
        <p:spPr>
          <a:xfrm>
            <a:off x="955173" y="2547257"/>
            <a:ext cx="7233654" cy="348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5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" altLang="zh-TW" dirty="0"/>
              <a:t>1-CIRN </a:t>
            </a:r>
            <a:r>
              <a:rPr lang="zh-TW" altLang="en-US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國民中小學課程與教學資源整合平臺</a:t>
            </a:r>
            <a:r>
              <a:rPr lang="en-US" altLang="zh-TW" sz="3200" dirty="0"/>
              <a:t>~</a:t>
            </a:r>
            <a:r>
              <a:rPr lang="zh-TW" altLang="en-US" sz="3200" dirty="0"/>
              <a:t>閱讀篇</a:t>
            </a:r>
          </a:p>
        </p:txBody>
      </p:sp>
      <p:sp>
        <p:nvSpPr>
          <p:cNvPr id="14" name="內容預留位置 13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閱讀相關資源</a:t>
            </a: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zh-TW" alt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1F1C2B8-1E6D-A37E-80C2-559D5C79228B}"/>
              </a:ext>
            </a:extLst>
          </p:cNvPr>
          <p:cNvSpPr txBox="1"/>
          <p:nvPr/>
        </p:nvSpPr>
        <p:spPr>
          <a:xfrm>
            <a:off x="2140886" y="6611779"/>
            <a:ext cx="48622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kumimoji="1" lang="en" altLang="zh-TW" sz="1000" dirty="0"/>
              <a:t>https://</a:t>
            </a:r>
            <a:r>
              <a:rPr kumimoji="1" lang="en" altLang="zh-TW" sz="1000" dirty="0" err="1"/>
              <a:t>cirn.moe.edu.tw</a:t>
            </a:r>
            <a:r>
              <a:rPr kumimoji="1" lang="en" altLang="zh-TW" sz="1000" dirty="0"/>
              <a:t>/</a:t>
            </a:r>
            <a:r>
              <a:rPr kumimoji="1" lang="en" altLang="zh-TW" sz="1000" dirty="0" err="1"/>
              <a:t>WebContent</a:t>
            </a:r>
            <a:r>
              <a:rPr kumimoji="1" lang="en" altLang="zh-TW" sz="1000" dirty="0"/>
              <a:t>/</a:t>
            </a:r>
            <a:r>
              <a:rPr kumimoji="1" lang="en" altLang="zh-TW" sz="1000" dirty="0" err="1"/>
              <a:t>index.aspx?sid</a:t>
            </a:r>
            <a:r>
              <a:rPr kumimoji="1" lang="en" altLang="zh-TW" sz="1000" dirty="0"/>
              <a:t>=1139&amp;mid=8630</a:t>
            </a:r>
            <a:endParaRPr kumimoji="1" lang="zh-TW" altLang="en-US" sz="1000" dirty="0"/>
          </a:p>
        </p:txBody>
      </p:sp>
      <p:pic>
        <p:nvPicPr>
          <p:cNvPr id="5" name="圖片 4">
            <a:hlinkClick r:id="rId2"/>
            <a:extLst>
              <a:ext uri="{FF2B5EF4-FFF2-40B4-BE49-F238E27FC236}">
                <a16:creationId xmlns:a16="http://schemas.microsoft.com/office/drawing/2014/main" id="{B33BBCA3-F7FB-3331-DC45-4AA7D92F0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102" y="2286000"/>
            <a:ext cx="6679796" cy="4042842"/>
          </a:xfrm>
          <a:prstGeom prst="rect">
            <a:avLst/>
          </a:prstGeom>
        </p:spPr>
      </p:pic>
      <p:sp>
        <p:nvSpPr>
          <p:cNvPr id="3" name="圓角矩形 2">
            <a:extLst>
              <a:ext uri="{FF2B5EF4-FFF2-40B4-BE49-F238E27FC236}">
                <a16:creationId xmlns:a16="http://schemas.microsoft.com/office/drawing/2014/main" id="{A1D46852-B2E6-291A-5F1A-4091AE90ED0A}"/>
              </a:ext>
            </a:extLst>
          </p:cNvPr>
          <p:cNvSpPr/>
          <p:nvPr/>
        </p:nvSpPr>
        <p:spPr>
          <a:xfrm>
            <a:off x="1232102" y="3200400"/>
            <a:ext cx="1315155" cy="228600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0632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 vert="horz" lIns="0" tIns="45720" rIns="0" bIns="45720" rtlCol="0" anchor="b">
            <a:normAutofit/>
          </a:bodyPr>
          <a:lstStyle/>
          <a:p>
            <a:r>
              <a:rPr lang="en" altLang="zh-TW" sz="2800" dirty="0"/>
              <a:t>1-CIRN </a:t>
            </a:r>
            <a:r>
              <a:rPr lang="zh-TW" altLang="en-US" sz="2800" dirty="0"/>
              <a:t>國民中小學課程與教學資源整合平臺</a:t>
            </a:r>
          </a:p>
        </p:txBody>
      </p:sp>
      <p:sp>
        <p:nvSpPr>
          <p:cNvPr id="14" name="內容預留位置 13"/>
          <p:cNvSpPr>
            <a:spLocks noGrp="1"/>
          </p:cNvSpPr>
          <p:nvPr>
            <p:ph idx="1"/>
          </p:nvPr>
        </p:nvSpPr>
        <p:spPr>
          <a:xfrm>
            <a:off x="828675" y="1497356"/>
            <a:ext cx="7486650" cy="4572000"/>
          </a:xfrm>
        </p:spPr>
        <p:txBody>
          <a:bodyPr vert="horz" lIns="0" tIns="45720" rIns="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打開瀏覽器</a:t>
            </a: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輸入「</a:t>
            </a:r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CIRN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點選「</a:t>
            </a:r>
            <a:r>
              <a:rPr lang="en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CIRN 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國民中小學課程與教學資源整合平臺」</a:t>
            </a: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點選「閱讀教育」</a:t>
            </a: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zh-TW" alt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1F1C2B8-1E6D-A37E-80C2-559D5C79228B}"/>
              </a:ext>
            </a:extLst>
          </p:cNvPr>
          <p:cNvSpPr txBox="1"/>
          <p:nvPr/>
        </p:nvSpPr>
        <p:spPr>
          <a:xfrm>
            <a:off x="1985395" y="6611779"/>
            <a:ext cx="51732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kumimoji="1" lang="en" altLang="zh-TW" sz="1000" dirty="0"/>
              <a:t>https://</a:t>
            </a:r>
            <a:r>
              <a:rPr kumimoji="1" lang="en" altLang="zh-TW" sz="1000" dirty="0" err="1"/>
              <a:t>cirn.moe.edu.tw</a:t>
            </a:r>
            <a:r>
              <a:rPr kumimoji="1" lang="en" altLang="zh-TW" sz="1000" dirty="0"/>
              <a:t>/Facet/Home/</a:t>
            </a:r>
            <a:r>
              <a:rPr kumimoji="1" lang="en" altLang="zh-TW" sz="1000" dirty="0" err="1"/>
              <a:t>index.aspx?HtmlName</a:t>
            </a:r>
            <a:r>
              <a:rPr kumimoji="1" lang="en" altLang="zh-TW" sz="1000" dirty="0"/>
              <a:t>=</a:t>
            </a:r>
            <a:r>
              <a:rPr kumimoji="1" lang="en" altLang="zh-TW" sz="1000" dirty="0" err="1"/>
              <a:t>Home&amp;ToUrl</a:t>
            </a:r>
            <a:r>
              <a:rPr kumimoji="1" lang="en" altLang="zh-TW" sz="1000" dirty="0"/>
              <a:t>=</a:t>
            </a:r>
            <a:endParaRPr kumimoji="1" lang="zh-TW" altLang="en-US" sz="1000" dirty="0"/>
          </a:p>
        </p:txBody>
      </p:sp>
      <p:pic>
        <p:nvPicPr>
          <p:cNvPr id="4" name="圖片 3">
            <a:hlinkClick r:id="rId2"/>
            <a:extLst>
              <a:ext uri="{FF2B5EF4-FFF2-40B4-BE49-F238E27FC236}">
                <a16:creationId xmlns:a16="http://schemas.microsoft.com/office/drawing/2014/main" id="{36C83F96-6135-49D8-E4DA-449041654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8229" y="3023897"/>
            <a:ext cx="5355771" cy="3369653"/>
          </a:xfrm>
          <a:prstGeom prst="rect">
            <a:avLst/>
          </a:prstGeom>
        </p:spPr>
      </p:pic>
      <p:sp>
        <p:nvSpPr>
          <p:cNvPr id="5" name="六邊形 4">
            <a:extLst>
              <a:ext uri="{FF2B5EF4-FFF2-40B4-BE49-F238E27FC236}">
                <a16:creationId xmlns:a16="http://schemas.microsoft.com/office/drawing/2014/main" id="{0D535C4B-7A7A-7F8C-37A6-188B83BC76E3}"/>
              </a:ext>
            </a:extLst>
          </p:cNvPr>
          <p:cNvSpPr/>
          <p:nvPr/>
        </p:nvSpPr>
        <p:spPr>
          <a:xfrm>
            <a:off x="6008914" y="5535386"/>
            <a:ext cx="816429" cy="696067"/>
          </a:xfrm>
          <a:prstGeom prst="hexagon">
            <a:avLst/>
          </a:prstGeom>
          <a:noFill/>
          <a:ln w="57150" cmpd="sng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542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altLang="zh-TW" sz="3200" dirty="0"/>
              <a:t>2-</a:t>
            </a:r>
            <a:r>
              <a:rPr lang="zh-TW" altLang="en-US" sz="3200" dirty="0"/>
              <a:t>數位讀寫網</a:t>
            </a:r>
          </a:p>
        </p:txBody>
      </p:sp>
      <p:sp>
        <p:nvSpPr>
          <p:cNvPr id="14" name="內容預留位置 13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打開瀏覽器</a:t>
            </a: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輸入「數位讀寫網」</a:t>
            </a: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點選「數位讀寫網」</a:t>
            </a: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zh-TW" alt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1F1C2B8-1E6D-A37E-80C2-559D5C79228B}"/>
              </a:ext>
            </a:extLst>
          </p:cNvPr>
          <p:cNvSpPr txBox="1"/>
          <p:nvPr/>
        </p:nvSpPr>
        <p:spPr>
          <a:xfrm>
            <a:off x="3258179" y="6611779"/>
            <a:ext cx="26276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kumimoji="1" lang="en" altLang="zh-TW" sz="1000" dirty="0"/>
              <a:t>https://</a:t>
            </a:r>
            <a:r>
              <a:rPr kumimoji="1" lang="en" altLang="zh-TW" sz="1000" dirty="0" err="1"/>
              <a:t>eliteracy.twnread.org.tw</a:t>
            </a:r>
            <a:r>
              <a:rPr kumimoji="1" lang="en" altLang="zh-TW" sz="1000" dirty="0"/>
              <a:t>/</a:t>
            </a:r>
            <a:endParaRPr kumimoji="1" lang="zh-TW" altLang="en-US" sz="1000" dirty="0"/>
          </a:p>
        </p:txBody>
      </p:sp>
      <p:pic>
        <p:nvPicPr>
          <p:cNvPr id="4" name="圖片 3">
            <a:hlinkClick r:id="rId2"/>
            <a:extLst>
              <a:ext uri="{FF2B5EF4-FFF2-40B4-BE49-F238E27FC236}">
                <a16:creationId xmlns:a16="http://schemas.microsoft.com/office/drawing/2014/main" id="{36C83F96-6135-49D8-E4DA-449041654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0719" y="3267312"/>
            <a:ext cx="5622562" cy="312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5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altLang="zh-TW" sz="3200" dirty="0"/>
              <a:t>2-</a:t>
            </a:r>
            <a:r>
              <a:rPr lang="zh-TW" altLang="en-US" sz="3200" dirty="0"/>
              <a:t>數位讀寫網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1F1C2B8-1E6D-A37E-80C2-559D5C79228B}"/>
              </a:ext>
            </a:extLst>
          </p:cNvPr>
          <p:cNvSpPr txBox="1"/>
          <p:nvPr/>
        </p:nvSpPr>
        <p:spPr>
          <a:xfrm>
            <a:off x="2710753" y="6611779"/>
            <a:ext cx="37224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kumimoji="1" lang="en" altLang="zh-TW" sz="1000" dirty="0"/>
              <a:t>https://</a:t>
            </a:r>
            <a:r>
              <a:rPr kumimoji="1" lang="en" altLang="zh-TW" sz="1000" dirty="0" err="1"/>
              <a:t>eliteracy.twnread.org.tw</a:t>
            </a:r>
            <a:r>
              <a:rPr kumimoji="1" lang="en" altLang="zh-TW" sz="1000" dirty="0"/>
              <a:t>/web/</a:t>
            </a:r>
            <a:r>
              <a:rPr kumimoji="1" lang="en" altLang="zh-TW" sz="1000" dirty="0" err="1"/>
              <a:t>PPAbout.aspx</a:t>
            </a:r>
            <a:endParaRPr kumimoji="1" lang="zh-TW" altLang="en-US" sz="1000" dirty="0"/>
          </a:p>
        </p:txBody>
      </p:sp>
      <p:pic>
        <p:nvPicPr>
          <p:cNvPr id="4" name="圖片 3">
            <a:hlinkClick r:id="rId2"/>
            <a:extLst>
              <a:ext uri="{FF2B5EF4-FFF2-40B4-BE49-F238E27FC236}">
                <a16:creationId xmlns:a16="http://schemas.microsoft.com/office/drawing/2014/main" id="{36C83F96-6135-49D8-E4DA-449041654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111" y="2266544"/>
            <a:ext cx="8151779" cy="308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0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altLang="zh-TW" sz="3200" dirty="0"/>
              <a:t>2-</a:t>
            </a:r>
            <a:r>
              <a:rPr lang="zh-TW" altLang="en-US" sz="3200" dirty="0"/>
              <a:t>數位讀寫網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1F1C2B8-1E6D-A37E-80C2-559D5C79228B}"/>
              </a:ext>
            </a:extLst>
          </p:cNvPr>
          <p:cNvSpPr txBox="1"/>
          <p:nvPr/>
        </p:nvSpPr>
        <p:spPr>
          <a:xfrm>
            <a:off x="2704341" y="6611779"/>
            <a:ext cx="37353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kumimoji="1" lang="en" altLang="zh-TW" sz="1000" dirty="0"/>
              <a:t>https://</a:t>
            </a:r>
            <a:r>
              <a:rPr kumimoji="1" lang="en" altLang="zh-TW" sz="1000" dirty="0" err="1"/>
              <a:t>eliteracy.twnread.org.tw</a:t>
            </a:r>
            <a:r>
              <a:rPr kumimoji="1" lang="en" altLang="zh-TW" sz="1000" dirty="0"/>
              <a:t>/web/</a:t>
            </a:r>
            <a:r>
              <a:rPr kumimoji="1" lang="en" altLang="zh-TW" sz="1000" dirty="0" err="1"/>
              <a:t>DPAbout.aspx</a:t>
            </a:r>
            <a:endParaRPr kumimoji="1" lang="zh-TW" altLang="en-US" sz="1000" dirty="0"/>
          </a:p>
        </p:txBody>
      </p:sp>
      <p:pic>
        <p:nvPicPr>
          <p:cNvPr id="4" name="圖片 3">
            <a:hlinkClick r:id="rId2"/>
            <a:extLst>
              <a:ext uri="{FF2B5EF4-FFF2-40B4-BE49-F238E27FC236}">
                <a16:creationId xmlns:a16="http://schemas.microsoft.com/office/drawing/2014/main" id="{36C83F96-6135-49D8-E4DA-449041654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2205" y="1896893"/>
            <a:ext cx="7459590" cy="390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5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altLang="zh-TW" sz="3200" dirty="0"/>
              <a:t>2-</a:t>
            </a:r>
            <a:r>
              <a:rPr lang="zh-TW" altLang="en-US" sz="3200" dirty="0"/>
              <a:t>數位讀寫網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1F1C2B8-1E6D-A37E-80C2-559D5C79228B}"/>
              </a:ext>
            </a:extLst>
          </p:cNvPr>
          <p:cNvSpPr txBox="1"/>
          <p:nvPr/>
        </p:nvSpPr>
        <p:spPr>
          <a:xfrm>
            <a:off x="2712356" y="6611779"/>
            <a:ext cx="37192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kumimoji="1" lang="en" altLang="zh-TW" sz="1000" dirty="0"/>
              <a:t>https://</a:t>
            </a:r>
            <a:r>
              <a:rPr kumimoji="1" lang="en" altLang="zh-TW" sz="1000" dirty="0" err="1"/>
              <a:t>eliteracy.twnread.org.tw</a:t>
            </a:r>
            <a:r>
              <a:rPr kumimoji="1" lang="en" altLang="zh-TW" sz="1000" dirty="0"/>
              <a:t>/web/</a:t>
            </a:r>
            <a:r>
              <a:rPr kumimoji="1" lang="en" altLang="zh-TW" sz="1000" dirty="0" err="1"/>
              <a:t>EPAbout.aspx</a:t>
            </a:r>
            <a:endParaRPr kumimoji="1" lang="zh-TW" altLang="en-US" sz="1000" dirty="0"/>
          </a:p>
        </p:txBody>
      </p:sp>
      <p:pic>
        <p:nvPicPr>
          <p:cNvPr id="4" name="圖片 3">
            <a:hlinkClick r:id="rId2"/>
            <a:extLst>
              <a:ext uri="{FF2B5EF4-FFF2-40B4-BE49-F238E27FC236}">
                <a16:creationId xmlns:a16="http://schemas.microsoft.com/office/drawing/2014/main" id="{36C83F96-6135-49D8-E4DA-4490416545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3"/>
          <a:stretch/>
        </p:blipFill>
        <p:spPr>
          <a:xfrm>
            <a:off x="895354" y="2149812"/>
            <a:ext cx="7353293" cy="387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1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altLang="zh-TW" sz="3200" dirty="0"/>
              <a:t>3-</a:t>
            </a:r>
            <a:r>
              <a:rPr lang="zh-TW" altLang="en-US" sz="3200" dirty="0"/>
              <a:t>國語日報多文本讀報學習單</a:t>
            </a:r>
          </a:p>
        </p:txBody>
      </p:sp>
      <p:sp>
        <p:nvSpPr>
          <p:cNvPr id="14" name="內容預留位置 13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打開瀏覽器</a:t>
            </a: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輸入「多文本讀報學習單」</a:t>
            </a: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點選「多文本讀報學習單」</a:t>
            </a: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zh-TW" alt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1F1C2B8-1E6D-A37E-80C2-559D5C79228B}"/>
              </a:ext>
            </a:extLst>
          </p:cNvPr>
          <p:cNvSpPr txBox="1"/>
          <p:nvPr/>
        </p:nvSpPr>
        <p:spPr>
          <a:xfrm>
            <a:off x="3030553" y="6611779"/>
            <a:ext cx="30828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kumimoji="1" lang="en" altLang="zh-TW" sz="1000" dirty="0"/>
              <a:t>https://</a:t>
            </a:r>
            <a:r>
              <a:rPr kumimoji="1" lang="en" altLang="zh-TW" sz="1000" dirty="0" err="1"/>
              <a:t>nie.mdnkids.com</a:t>
            </a:r>
            <a:r>
              <a:rPr kumimoji="1" lang="en" altLang="zh-TW" sz="1000" dirty="0"/>
              <a:t>/teaching9.html</a:t>
            </a:r>
            <a:endParaRPr kumimoji="1" lang="zh-TW" altLang="en-US" sz="1000" dirty="0"/>
          </a:p>
        </p:txBody>
      </p:sp>
      <p:pic>
        <p:nvPicPr>
          <p:cNvPr id="4" name="圖片 3">
            <a:hlinkClick r:id="rId2"/>
            <a:extLst>
              <a:ext uri="{FF2B5EF4-FFF2-40B4-BE49-F238E27FC236}">
                <a16:creationId xmlns:a16="http://schemas.microsoft.com/office/drawing/2014/main" id="{36C83F96-6135-49D8-E4DA-449041654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5795" y="3098325"/>
            <a:ext cx="5492411" cy="319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38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6AF110-368B-47F9-A4DC-A0B201C7C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4- </a:t>
            </a:r>
            <a:r>
              <a:rPr lang="zh-TW" altLang="en-US" sz="3200" dirty="0"/>
              <a:t>英語閱讀線上繪本 </a:t>
            </a:r>
            <a:r>
              <a:rPr lang="en-US" altLang="zh-TW" sz="3200" dirty="0"/>
              <a:t>epic!</a:t>
            </a:r>
            <a:endParaRPr lang="zh-TW" altLang="en-US" sz="32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2701C0D-79D3-437A-9268-CB7F5C5CD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000" dirty="0"/>
              <a:t>建立教師帳號                                                  填寫學校資料</a:t>
            </a:r>
            <a:endParaRPr lang="en-US" altLang="zh-TW" sz="2000" dirty="0"/>
          </a:p>
          <a:p>
            <a:r>
              <a:rPr lang="zh-TW" altLang="en-US" sz="2800" dirty="0"/>
              <a:t> 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DAD3F6E-A4F9-40D4-A5B8-F77D76890D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18" t="24510" r="24510" b="18000"/>
          <a:stretch/>
        </p:blipFill>
        <p:spPr>
          <a:xfrm>
            <a:off x="180004" y="2186314"/>
            <a:ext cx="4391427" cy="3071486"/>
          </a:xfrm>
          <a:prstGeom prst="rect">
            <a:avLst/>
          </a:prstGeom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A87258CF-21F4-43AB-822C-7A2F447CBDAF}"/>
              </a:ext>
            </a:extLst>
          </p:cNvPr>
          <p:cNvSpPr/>
          <p:nvPr/>
        </p:nvSpPr>
        <p:spPr>
          <a:xfrm>
            <a:off x="2375717" y="4583206"/>
            <a:ext cx="1801836" cy="82475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n>
                <a:solidFill>
                  <a:srgbClr val="C00000"/>
                </a:solidFill>
              </a:ln>
              <a:noFill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9CF7A6D-0242-44F4-9CB3-B432214CE5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84" t="23302" r="29651" b="5256"/>
          <a:stretch/>
        </p:blipFill>
        <p:spPr>
          <a:xfrm>
            <a:off x="4988328" y="2186314"/>
            <a:ext cx="3523936" cy="388848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1EFD518C-F469-829A-ED4F-9DA745185F88}"/>
              </a:ext>
            </a:extLst>
          </p:cNvPr>
          <p:cNvSpPr txBox="1"/>
          <p:nvPr/>
        </p:nvSpPr>
        <p:spPr>
          <a:xfrm>
            <a:off x="3450539" y="6611779"/>
            <a:ext cx="22429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kumimoji="1" lang="en-US" altLang="zh-TW" sz="1000" dirty="0"/>
              <a:t>https://</a:t>
            </a:r>
            <a:r>
              <a:rPr kumimoji="1" lang="en-US" altLang="zh-TW" sz="1000" dirty="0" err="1"/>
              <a:t>www.getepic.com</a:t>
            </a:r>
            <a:r>
              <a:rPr kumimoji="1" lang="en-US" altLang="zh-TW" sz="1000" dirty="0"/>
              <a:t>/</a:t>
            </a:r>
            <a:endParaRPr kumimoji="1"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21007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E829224-B302-47AE-B0B5-C7CEAA32B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4- </a:t>
            </a:r>
            <a:r>
              <a:rPr lang="zh-TW" altLang="en-US" sz="3200" dirty="0"/>
              <a:t>英語閱讀線上繪本 </a:t>
            </a:r>
            <a:r>
              <a:rPr lang="en-US" altLang="zh-TW" sz="3200" dirty="0"/>
              <a:t>epic!</a:t>
            </a:r>
            <a:endParaRPr lang="zh-TW" altLang="en-US" sz="3200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0E7093DB-869B-41FB-815A-30199BC101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31" t="12674" r="436" b="4302"/>
          <a:stretch/>
        </p:blipFill>
        <p:spPr>
          <a:xfrm>
            <a:off x="828675" y="2105247"/>
            <a:ext cx="7761959" cy="4343291"/>
          </a:xfr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6F0FB006-10B0-4F8D-A7BE-A50DE9D5D399}"/>
              </a:ext>
            </a:extLst>
          </p:cNvPr>
          <p:cNvSpPr txBox="1"/>
          <p:nvPr/>
        </p:nvSpPr>
        <p:spPr>
          <a:xfrm>
            <a:off x="828675" y="1584251"/>
            <a:ext cx="3704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TW" altLang="en-US" dirty="0"/>
              <a:t>登入教師帳號後，匯入學生名單</a:t>
            </a:r>
            <a:endParaRPr lang="en-US" altLang="zh-TW" dirty="0"/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896FF031-D415-4178-86FC-9B47649CA9EB}"/>
              </a:ext>
            </a:extLst>
          </p:cNvPr>
          <p:cNvSpPr/>
          <p:nvPr/>
        </p:nvSpPr>
        <p:spPr>
          <a:xfrm>
            <a:off x="7304569" y="1953583"/>
            <a:ext cx="701748" cy="67937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3279D20-BC2F-4222-B1B7-3D52C1BACE31}"/>
              </a:ext>
            </a:extLst>
          </p:cNvPr>
          <p:cNvSpPr txBox="1"/>
          <p:nvPr/>
        </p:nvSpPr>
        <p:spPr>
          <a:xfrm>
            <a:off x="6899467" y="1508419"/>
            <a:ext cx="2007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</a:rPr>
              <a:t>1.</a:t>
            </a:r>
            <a:r>
              <a:rPr lang="zh-TW" altLang="en-US" b="1" dirty="0">
                <a:solidFill>
                  <a:srgbClr val="FF0000"/>
                </a:solidFill>
              </a:rPr>
              <a:t> 點 </a:t>
            </a:r>
            <a:r>
              <a:rPr lang="en-US" altLang="zh-TW" b="1" dirty="0">
                <a:solidFill>
                  <a:srgbClr val="FF0000"/>
                </a:solidFill>
              </a:rPr>
              <a:t>My Student</a:t>
            </a: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11AF9685-BD0E-4792-AF07-A60424DA7F4A}"/>
              </a:ext>
            </a:extLst>
          </p:cNvPr>
          <p:cNvSpPr/>
          <p:nvPr/>
        </p:nvSpPr>
        <p:spPr>
          <a:xfrm>
            <a:off x="5975497" y="4416551"/>
            <a:ext cx="923970" cy="57011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48D19D2-CF7D-4944-978E-68373903CC9C}"/>
              </a:ext>
            </a:extLst>
          </p:cNvPr>
          <p:cNvSpPr txBox="1"/>
          <p:nvPr/>
        </p:nvSpPr>
        <p:spPr>
          <a:xfrm>
            <a:off x="5734405" y="4047219"/>
            <a:ext cx="140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</a:rPr>
              <a:t>2. </a:t>
            </a:r>
            <a:r>
              <a:rPr lang="zh-TW" altLang="en-US" b="1" dirty="0">
                <a:solidFill>
                  <a:srgbClr val="FF0000"/>
                </a:solidFill>
              </a:rPr>
              <a:t>新增班級</a:t>
            </a:r>
            <a:endParaRPr lang="en-US" altLang="zh-TW" b="1" dirty="0">
              <a:solidFill>
                <a:srgbClr val="FF0000"/>
              </a:solidFill>
            </a:endParaRP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CB25E86A-8FE5-4D35-BD2E-FE48A17A5035}"/>
              </a:ext>
            </a:extLst>
          </p:cNvPr>
          <p:cNvSpPr/>
          <p:nvPr/>
        </p:nvSpPr>
        <p:spPr>
          <a:xfrm>
            <a:off x="5051527" y="4446068"/>
            <a:ext cx="923970" cy="57011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00BC054-3B21-4441-B8B5-006609BF858E}"/>
              </a:ext>
            </a:extLst>
          </p:cNvPr>
          <p:cNvSpPr txBox="1"/>
          <p:nvPr/>
        </p:nvSpPr>
        <p:spPr>
          <a:xfrm>
            <a:off x="4810435" y="5045704"/>
            <a:ext cx="186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</a:rPr>
              <a:t>3. </a:t>
            </a:r>
            <a:r>
              <a:rPr lang="zh-TW" altLang="en-US" b="1" dirty="0">
                <a:solidFill>
                  <a:srgbClr val="FF0000"/>
                </a:solidFill>
              </a:rPr>
              <a:t>新增學生名單</a:t>
            </a:r>
            <a:endParaRPr lang="en-US" altLang="zh-TW" b="1" dirty="0">
              <a:solidFill>
                <a:srgbClr val="FF0000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5598ED0-DAEA-1FDC-15B5-3D8E6400B081}"/>
              </a:ext>
            </a:extLst>
          </p:cNvPr>
          <p:cNvSpPr txBox="1"/>
          <p:nvPr/>
        </p:nvSpPr>
        <p:spPr>
          <a:xfrm>
            <a:off x="3450539" y="6611779"/>
            <a:ext cx="22429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kumimoji="1" lang="en-US" altLang="zh-TW" sz="1000" dirty="0"/>
              <a:t>https://</a:t>
            </a:r>
            <a:r>
              <a:rPr kumimoji="1" lang="en-US" altLang="zh-TW" sz="1000" dirty="0" err="1"/>
              <a:t>www.getepic.com</a:t>
            </a:r>
            <a:r>
              <a:rPr kumimoji="1" lang="en-US" altLang="zh-TW" sz="1000" dirty="0"/>
              <a:t>/</a:t>
            </a:r>
            <a:endParaRPr kumimoji="1"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37462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A6EF59D-D2A5-433F-81B5-786DE6CAB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4- </a:t>
            </a:r>
            <a:r>
              <a:rPr lang="zh-TW" altLang="en-US" sz="3200" dirty="0"/>
              <a:t>英語閱讀線上繪本 </a:t>
            </a:r>
            <a:r>
              <a:rPr lang="en-US" altLang="zh-TW" sz="3200" dirty="0"/>
              <a:t>epic!</a:t>
            </a:r>
            <a:endParaRPr lang="zh-TW" altLang="en-US" sz="32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9DC0418-7B16-4C81-BE6C-D07E040BD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675" y="1493875"/>
            <a:ext cx="7486650" cy="4572000"/>
          </a:xfrm>
        </p:spPr>
        <p:txBody>
          <a:bodyPr>
            <a:normAutofit/>
          </a:bodyPr>
          <a:lstStyle/>
          <a:p>
            <a:r>
              <a:rPr lang="zh-TW" altLang="en-US" sz="2000" dirty="0"/>
              <a:t>可以查看學生閱讀狀況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91197B2-AF53-4622-B73C-54A9B71CDC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3" t="11953" r="349" b="4512"/>
          <a:stretch/>
        </p:blipFill>
        <p:spPr>
          <a:xfrm>
            <a:off x="549483" y="2255840"/>
            <a:ext cx="7764704" cy="4130748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FDC9D161-E27B-43FD-B08E-89ECFEE63AAC}"/>
              </a:ext>
            </a:extLst>
          </p:cNvPr>
          <p:cNvSpPr txBox="1"/>
          <p:nvPr/>
        </p:nvSpPr>
        <p:spPr>
          <a:xfrm>
            <a:off x="2541181" y="3646967"/>
            <a:ext cx="882503" cy="31757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>
              <a:solidFill>
                <a:schemeClr val="tx2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05A7BAC-B667-4096-ADD9-A0C78DB96148}"/>
              </a:ext>
            </a:extLst>
          </p:cNvPr>
          <p:cNvSpPr txBox="1"/>
          <p:nvPr/>
        </p:nvSpPr>
        <p:spPr>
          <a:xfrm>
            <a:off x="1928481" y="3369968"/>
            <a:ext cx="18774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 dirty="0">
                <a:solidFill>
                  <a:srgbClr val="FF0000"/>
                </a:solidFill>
              </a:rPr>
              <a:t>可察看學生每日閱讀狀況</a:t>
            </a:r>
            <a:endParaRPr lang="en-US" altLang="zh-TW" sz="1200" b="1" dirty="0">
              <a:solidFill>
                <a:srgbClr val="FF0000"/>
              </a:solidFill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3D50D48-7150-43B2-AB83-3EB67905DA85}"/>
              </a:ext>
            </a:extLst>
          </p:cNvPr>
          <p:cNvSpPr txBox="1"/>
          <p:nvPr/>
        </p:nvSpPr>
        <p:spPr>
          <a:xfrm>
            <a:off x="3958857" y="3646967"/>
            <a:ext cx="882503" cy="31757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>
              <a:solidFill>
                <a:schemeClr val="tx2"/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15354BD-7492-45DD-8FBA-645892983F62}"/>
              </a:ext>
            </a:extLst>
          </p:cNvPr>
          <p:cNvSpPr txBox="1"/>
          <p:nvPr/>
        </p:nvSpPr>
        <p:spPr>
          <a:xfrm>
            <a:off x="3846110" y="3375838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 dirty="0">
                <a:solidFill>
                  <a:srgbClr val="FF0000"/>
                </a:solidFill>
              </a:rPr>
              <a:t>學生登錄狀況</a:t>
            </a:r>
            <a:endParaRPr lang="en-US" altLang="zh-TW" sz="1200" b="1" dirty="0">
              <a:solidFill>
                <a:srgbClr val="FF0000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3348C915-2992-4DD6-B5B3-54E9D38E2543}"/>
              </a:ext>
            </a:extLst>
          </p:cNvPr>
          <p:cNvSpPr txBox="1"/>
          <p:nvPr/>
        </p:nvSpPr>
        <p:spPr>
          <a:xfrm>
            <a:off x="5244827" y="3646967"/>
            <a:ext cx="882503" cy="31757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>
              <a:solidFill>
                <a:schemeClr val="tx2"/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5893AE13-9310-4631-9986-B2A1535AFB31}"/>
              </a:ext>
            </a:extLst>
          </p:cNvPr>
          <p:cNvSpPr txBox="1"/>
          <p:nvPr/>
        </p:nvSpPr>
        <p:spPr>
          <a:xfrm>
            <a:off x="6442862" y="3646967"/>
            <a:ext cx="882503" cy="31757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>
              <a:solidFill>
                <a:schemeClr val="tx2"/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F5C0CAE6-DDCD-4A30-AA9C-FF84AE08C08B}"/>
              </a:ext>
            </a:extLst>
          </p:cNvPr>
          <p:cNvSpPr txBox="1"/>
          <p:nvPr/>
        </p:nvSpPr>
        <p:spPr>
          <a:xfrm>
            <a:off x="5069619" y="3369967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 dirty="0">
                <a:solidFill>
                  <a:srgbClr val="FF0000"/>
                </a:solidFill>
              </a:rPr>
              <a:t>作業完成狀況</a:t>
            </a:r>
            <a:endParaRPr lang="en-US" altLang="zh-TW" sz="1200" b="1" dirty="0">
              <a:solidFill>
                <a:srgbClr val="FF0000"/>
              </a:solidFill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428D711-7BE3-43A5-952B-0E88A145BE86}"/>
              </a:ext>
            </a:extLst>
          </p:cNvPr>
          <p:cNvSpPr txBox="1"/>
          <p:nvPr/>
        </p:nvSpPr>
        <p:spPr>
          <a:xfrm>
            <a:off x="6316717" y="3369967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 dirty="0">
                <a:solidFill>
                  <a:srgbClr val="FF0000"/>
                </a:solidFill>
              </a:rPr>
              <a:t>測驗完成狀況</a:t>
            </a:r>
            <a:endParaRPr lang="en-US" altLang="zh-TW" sz="1200" b="1" dirty="0">
              <a:solidFill>
                <a:srgbClr val="FF0000"/>
              </a:solidFill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C596B705-8AC6-44D9-9748-8A202B77BBE2}"/>
              </a:ext>
            </a:extLst>
          </p:cNvPr>
          <p:cNvSpPr txBox="1"/>
          <p:nvPr/>
        </p:nvSpPr>
        <p:spPr>
          <a:xfrm>
            <a:off x="1215655" y="4003640"/>
            <a:ext cx="882503" cy="31757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>
              <a:solidFill>
                <a:schemeClr val="tx2"/>
              </a:solidFill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A544F181-6CAC-4DD9-A9E3-B0825FA2F107}"/>
              </a:ext>
            </a:extLst>
          </p:cNvPr>
          <p:cNvSpPr txBox="1"/>
          <p:nvPr/>
        </p:nvSpPr>
        <p:spPr>
          <a:xfrm>
            <a:off x="428565" y="402392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 dirty="0">
                <a:solidFill>
                  <a:srgbClr val="FF0000"/>
                </a:solidFill>
              </a:rPr>
              <a:t>檢視各班</a:t>
            </a:r>
            <a:endParaRPr lang="en-US" altLang="zh-TW" sz="1200" b="1" dirty="0">
              <a:solidFill>
                <a:srgbClr val="FF0000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591275C-3F26-1DF9-94AE-9B0B3EB5BB40}"/>
              </a:ext>
            </a:extLst>
          </p:cNvPr>
          <p:cNvSpPr txBox="1"/>
          <p:nvPr/>
        </p:nvSpPr>
        <p:spPr>
          <a:xfrm>
            <a:off x="3450539" y="6611779"/>
            <a:ext cx="22429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kumimoji="1" lang="en-US" altLang="zh-TW" sz="1000" dirty="0"/>
              <a:t>https://</a:t>
            </a:r>
            <a:r>
              <a:rPr kumimoji="1" lang="en-US" altLang="zh-TW" sz="1000" dirty="0" err="1"/>
              <a:t>www.getepic.com</a:t>
            </a:r>
            <a:r>
              <a:rPr kumimoji="1" lang="en-US" altLang="zh-TW" sz="1000" dirty="0"/>
              <a:t>/</a:t>
            </a:r>
            <a:endParaRPr kumimoji="1"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85084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84BFA5C-7D79-4594-B3D1-7B07BA908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設定作業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77E9F41A-CCB2-4B3A-B846-C1CF7660AF58}"/>
              </a:ext>
            </a:extLst>
          </p:cNvPr>
          <p:cNvSpPr txBox="1">
            <a:spLocks/>
          </p:cNvSpPr>
          <p:nvPr/>
        </p:nvSpPr>
        <p:spPr>
          <a:xfrm>
            <a:off x="829813" y="137319"/>
            <a:ext cx="748551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r>
              <a:rPr lang="en-US" altLang="zh-TW" sz="3200" dirty="0"/>
              <a:t>4- </a:t>
            </a:r>
            <a:r>
              <a:rPr lang="zh-TW" altLang="en-US" sz="3200" dirty="0"/>
              <a:t>英語閱讀線上繪本 </a:t>
            </a:r>
            <a:r>
              <a:rPr lang="en-US" altLang="zh-TW" sz="3200" dirty="0"/>
              <a:t>epic!</a:t>
            </a:r>
            <a:endParaRPr lang="zh-TW" altLang="en-US" sz="32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2E35018-1DC9-4DA1-B649-856B5C1C7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97" b="4698"/>
          <a:stretch/>
        </p:blipFill>
        <p:spPr>
          <a:xfrm>
            <a:off x="680484" y="2571419"/>
            <a:ext cx="7378995" cy="3860373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74277DFC-A747-4B4D-AE7B-B0A305603054}"/>
              </a:ext>
            </a:extLst>
          </p:cNvPr>
          <p:cNvSpPr txBox="1"/>
          <p:nvPr/>
        </p:nvSpPr>
        <p:spPr>
          <a:xfrm>
            <a:off x="2817628" y="2571418"/>
            <a:ext cx="737191" cy="36316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>
              <a:solidFill>
                <a:schemeClr val="tx2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BBBEC1D-9E2C-42FF-8E2E-96F19D47EACD}"/>
              </a:ext>
            </a:extLst>
          </p:cNvPr>
          <p:cNvSpPr txBox="1"/>
          <p:nvPr/>
        </p:nvSpPr>
        <p:spPr>
          <a:xfrm>
            <a:off x="2556884" y="2249959"/>
            <a:ext cx="12586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>
                <a:solidFill>
                  <a:srgbClr val="FF0000"/>
                </a:solidFill>
              </a:rPr>
              <a:t>1.</a:t>
            </a:r>
            <a:r>
              <a:rPr lang="zh-TW" altLang="en-US" sz="1200" b="1" dirty="0">
                <a:solidFill>
                  <a:srgbClr val="FF0000"/>
                </a:solidFill>
              </a:rPr>
              <a:t> 點 </a:t>
            </a:r>
            <a:r>
              <a:rPr lang="en-US" altLang="zh-TW" sz="1200" b="1" dirty="0">
                <a:solidFill>
                  <a:srgbClr val="FF0000"/>
                </a:solidFill>
              </a:rPr>
              <a:t>EXPLORE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B54C2F5-74AA-46AB-A985-FD7F8C6FF22E}"/>
              </a:ext>
            </a:extLst>
          </p:cNvPr>
          <p:cNvSpPr txBox="1"/>
          <p:nvPr/>
        </p:nvSpPr>
        <p:spPr>
          <a:xfrm>
            <a:off x="3632790" y="2921535"/>
            <a:ext cx="939210" cy="36316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>
              <a:solidFill>
                <a:schemeClr val="tx2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64F4730-B455-4789-BE88-97761F0DF4DC}"/>
              </a:ext>
            </a:extLst>
          </p:cNvPr>
          <p:cNvSpPr txBox="1"/>
          <p:nvPr/>
        </p:nvSpPr>
        <p:spPr>
          <a:xfrm>
            <a:off x="3663653" y="3365923"/>
            <a:ext cx="877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>
                <a:solidFill>
                  <a:srgbClr val="FF0000"/>
                </a:solidFill>
              </a:rPr>
              <a:t>(2) </a:t>
            </a:r>
            <a:r>
              <a:rPr lang="zh-TW" altLang="en-US" sz="1200" b="1" dirty="0">
                <a:solidFill>
                  <a:srgbClr val="FF0000"/>
                </a:solidFill>
              </a:rPr>
              <a:t>有聲書</a:t>
            </a:r>
            <a:endParaRPr lang="en-US" altLang="zh-TW" sz="1200" b="1" dirty="0">
              <a:solidFill>
                <a:srgbClr val="FF0000"/>
              </a:solidFill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95ED4ED-A990-4794-AECA-98D276829F7A}"/>
              </a:ext>
            </a:extLst>
          </p:cNvPr>
          <p:cNvSpPr txBox="1"/>
          <p:nvPr/>
        </p:nvSpPr>
        <p:spPr>
          <a:xfrm>
            <a:off x="1878418" y="2934585"/>
            <a:ext cx="737191" cy="36316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>
              <a:solidFill>
                <a:schemeClr val="tx2"/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24CF7237-4B1A-4EF9-899E-AE1F14434238}"/>
              </a:ext>
            </a:extLst>
          </p:cNvPr>
          <p:cNvSpPr txBox="1"/>
          <p:nvPr/>
        </p:nvSpPr>
        <p:spPr>
          <a:xfrm>
            <a:off x="728084" y="3466067"/>
            <a:ext cx="2185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>
                <a:solidFill>
                  <a:srgbClr val="FF0000"/>
                </a:solidFill>
              </a:rPr>
              <a:t>2.. </a:t>
            </a:r>
            <a:r>
              <a:rPr lang="zh-TW" altLang="en-US" sz="1200" b="1" dirty="0">
                <a:solidFill>
                  <a:srgbClr val="FF0000"/>
                </a:solidFill>
              </a:rPr>
              <a:t>選擇書籍   </a:t>
            </a:r>
            <a:r>
              <a:rPr lang="en-US" altLang="zh-TW" sz="1200" b="1" dirty="0">
                <a:solidFill>
                  <a:srgbClr val="FF0000"/>
                </a:solidFill>
              </a:rPr>
              <a:t> (1) </a:t>
            </a:r>
            <a:r>
              <a:rPr lang="zh-TW" altLang="en-US" sz="1200" b="1" dirty="0">
                <a:solidFill>
                  <a:srgbClr val="FF0000"/>
                </a:solidFill>
              </a:rPr>
              <a:t>分級讀本</a:t>
            </a:r>
            <a:endParaRPr lang="en-US" altLang="zh-TW" sz="1200" b="1" dirty="0">
              <a:solidFill>
                <a:srgbClr val="FF0000"/>
              </a:solidFill>
            </a:endParaRPr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EE877EBB-6F2E-45FF-A6DF-EAC159B76E45}"/>
              </a:ext>
            </a:extLst>
          </p:cNvPr>
          <p:cNvSpPr/>
          <p:nvPr/>
        </p:nvSpPr>
        <p:spPr>
          <a:xfrm>
            <a:off x="1722474" y="3560249"/>
            <a:ext cx="155944" cy="76427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6F2F8CA-346E-476C-89CB-3125BF8924CC}"/>
              </a:ext>
            </a:extLst>
          </p:cNvPr>
          <p:cNvSpPr txBox="1"/>
          <p:nvPr/>
        </p:nvSpPr>
        <p:spPr>
          <a:xfrm>
            <a:off x="3309624" y="3957571"/>
            <a:ext cx="646331" cy="36316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>
              <a:solidFill>
                <a:schemeClr val="tx2"/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4EE5E33-677C-40E5-8DC5-51D7E9C2379E}"/>
              </a:ext>
            </a:extLst>
          </p:cNvPr>
          <p:cNvSpPr txBox="1"/>
          <p:nvPr/>
        </p:nvSpPr>
        <p:spPr>
          <a:xfrm>
            <a:off x="3942661" y="3781422"/>
            <a:ext cx="157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>
                <a:solidFill>
                  <a:srgbClr val="FF0000"/>
                </a:solidFill>
              </a:rPr>
              <a:t>3.</a:t>
            </a:r>
            <a:r>
              <a:rPr lang="zh-TW" altLang="en-US" sz="1200" b="1" dirty="0">
                <a:solidFill>
                  <a:srgbClr val="FF0000"/>
                </a:solidFill>
              </a:rPr>
              <a:t> 點 </a:t>
            </a:r>
            <a:r>
              <a:rPr lang="en-US" altLang="zh-TW" sz="1200" b="1" dirty="0">
                <a:solidFill>
                  <a:srgbClr val="FF0000"/>
                </a:solidFill>
              </a:rPr>
              <a:t>Assign </a:t>
            </a:r>
            <a:r>
              <a:rPr lang="zh-TW" altLang="en-US" sz="1200" b="1" dirty="0">
                <a:solidFill>
                  <a:srgbClr val="FF0000"/>
                </a:solidFill>
              </a:rPr>
              <a:t>出作業</a:t>
            </a:r>
            <a:endParaRPr lang="en-US" altLang="zh-TW" sz="1200" b="1" dirty="0">
              <a:solidFill>
                <a:srgbClr val="FF0000"/>
              </a:solidFill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53CA7001-ED6D-4D7A-6101-7FFAC67C4221}"/>
              </a:ext>
            </a:extLst>
          </p:cNvPr>
          <p:cNvSpPr txBox="1"/>
          <p:nvPr/>
        </p:nvSpPr>
        <p:spPr>
          <a:xfrm>
            <a:off x="3450539" y="6611779"/>
            <a:ext cx="22429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kumimoji="1" lang="en-US" altLang="zh-TW" sz="1000" dirty="0"/>
              <a:t>https://</a:t>
            </a:r>
            <a:r>
              <a:rPr kumimoji="1" lang="en-US" altLang="zh-TW" sz="1000" dirty="0" err="1"/>
              <a:t>www.getepic.com</a:t>
            </a:r>
            <a:r>
              <a:rPr kumimoji="1" lang="en-US" altLang="zh-TW" sz="1000" dirty="0"/>
              <a:t>/</a:t>
            </a:r>
            <a:endParaRPr kumimoji="1"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05696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9735D94-234B-42C3-9B41-C1F6A75FB0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08" t="12209" r="436" b="7093"/>
          <a:stretch/>
        </p:blipFill>
        <p:spPr>
          <a:xfrm>
            <a:off x="545804" y="2138856"/>
            <a:ext cx="7857462" cy="4033344"/>
          </a:xfr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F5CA571B-FE9B-4413-878D-FF6F5E1A380D}"/>
              </a:ext>
            </a:extLst>
          </p:cNvPr>
          <p:cNvSpPr txBox="1">
            <a:spLocks/>
          </p:cNvSpPr>
          <p:nvPr/>
        </p:nvSpPr>
        <p:spPr>
          <a:xfrm>
            <a:off x="829244" y="84156"/>
            <a:ext cx="748551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r>
              <a:rPr lang="en-US" altLang="zh-TW" sz="3200" dirty="0"/>
              <a:t>4- </a:t>
            </a:r>
            <a:r>
              <a:rPr lang="zh-TW" altLang="en-US" sz="3200" dirty="0"/>
              <a:t>英語閱讀線上繪本 </a:t>
            </a:r>
            <a:r>
              <a:rPr lang="en-US" altLang="zh-TW" sz="3200" dirty="0"/>
              <a:t>epic!</a:t>
            </a:r>
            <a:endParaRPr lang="zh-TW" altLang="en-US" sz="3200" dirty="0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7DA90092-B73F-4FC3-986D-33BAC0CF9FE9}"/>
              </a:ext>
            </a:extLst>
          </p:cNvPr>
          <p:cNvSpPr txBox="1">
            <a:spLocks/>
          </p:cNvSpPr>
          <p:nvPr/>
        </p:nvSpPr>
        <p:spPr>
          <a:xfrm>
            <a:off x="828675" y="1600200"/>
            <a:ext cx="748665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9pPr>
          </a:lstStyle>
          <a:p>
            <a:r>
              <a:rPr lang="zh-TW" altLang="en-US"/>
              <a:t>設定作業</a:t>
            </a:r>
            <a:endParaRPr lang="en-US" altLang="zh-TW"/>
          </a:p>
          <a:p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F7029E7-07BE-40EA-838E-8DBFC3191114}"/>
              </a:ext>
            </a:extLst>
          </p:cNvPr>
          <p:cNvSpPr txBox="1"/>
          <p:nvPr/>
        </p:nvSpPr>
        <p:spPr>
          <a:xfrm>
            <a:off x="3678864" y="3327991"/>
            <a:ext cx="1722475" cy="28259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>
              <a:solidFill>
                <a:schemeClr val="tx2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B948E04-DB08-469C-9BA9-2A4B231724FF}"/>
              </a:ext>
            </a:extLst>
          </p:cNvPr>
          <p:cNvSpPr txBox="1"/>
          <p:nvPr/>
        </p:nvSpPr>
        <p:spPr>
          <a:xfrm>
            <a:off x="3710762" y="4061024"/>
            <a:ext cx="1722475" cy="28259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>
              <a:solidFill>
                <a:schemeClr val="tx2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7924E4F-E993-4AC4-A48D-66C43D040420}"/>
              </a:ext>
            </a:extLst>
          </p:cNvPr>
          <p:cNvSpPr txBox="1"/>
          <p:nvPr/>
        </p:nvSpPr>
        <p:spPr>
          <a:xfrm>
            <a:off x="3678862" y="4701526"/>
            <a:ext cx="2562450" cy="28259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>
              <a:solidFill>
                <a:schemeClr val="tx2"/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CBF0F9C-B3F7-4164-BDFE-03787463D794}"/>
              </a:ext>
            </a:extLst>
          </p:cNvPr>
          <p:cNvSpPr txBox="1"/>
          <p:nvPr/>
        </p:nvSpPr>
        <p:spPr>
          <a:xfrm>
            <a:off x="3678863" y="5083100"/>
            <a:ext cx="287082" cy="1747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>
              <a:solidFill>
                <a:schemeClr val="tx2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553D08A7-6397-4383-9080-8832113A89E4}"/>
              </a:ext>
            </a:extLst>
          </p:cNvPr>
          <p:cNvSpPr txBox="1"/>
          <p:nvPr/>
        </p:nvSpPr>
        <p:spPr>
          <a:xfrm>
            <a:off x="5684210" y="3345812"/>
            <a:ext cx="1365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solidFill>
                  <a:srgbClr val="FF0000"/>
                </a:solidFill>
              </a:rPr>
              <a:t>填寫書籍資訊</a:t>
            </a:r>
            <a:endParaRPr lang="en-US" altLang="zh-TW" sz="1200" b="1" dirty="0">
              <a:solidFill>
                <a:srgbClr val="FF0000"/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84A38F1-5E9E-41D3-884B-EA63E0353D07}"/>
              </a:ext>
            </a:extLst>
          </p:cNvPr>
          <p:cNvSpPr txBox="1"/>
          <p:nvPr/>
        </p:nvSpPr>
        <p:spPr>
          <a:xfrm>
            <a:off x="6524183" y="4691267"/>
            <a:ext cx="1365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solidFill>
                  <a:srgbClr val="FF0000"/>
                </a:solidFill>
              </a:rPr>
              <a:t>設定閱讀期限</a:t>
            </a:r>
            <a:endParaRPr lang="en-US" altLang="zh-TW" sz="1200" b="1" dirty="0">
              <a:solidFill>
                <a:srgbClr val="FF0000"/>
              </a:solidFill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260EADA0-DFA6-417E-B998-DB7A945F9716}"/>
              </a:ext>
            </a:extLst>
          </p:cNvPr>
          <p:cNvSpPr txBox="1"/>
          <p:nvPr/>
        </p:nvSpPr>
        <p:spPr>
          <a:xfrm>
            <a:off x="2792152" y="5031950"/>
            <a:ext cx="1365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solidFill>
                  <a:srgbClr val="FF0000"/>
                </a:solidFill>
              </a:rPr>
              <a:t>勾選測驗</a:t>
            </a:r>
            <a:endParaRPr lang="en-US" altLang="zh-TW" sz="1200" b="1" dirty="0">
              <a:solidFill>
                <a:srgbClr val="FF0000"/>
              </a:solidFill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51EA1E0-5E5E-4317-97D5-CE362C2CF260}"/>
              </a:ext>
            </a:extLst>
          </p:cNvPr>
          <p:cNvSpPr txBox="1"/>
          <p:nvPr/>
        </p:nvSpPr>
        <p:spPr>
          <a:xfrm>
            <a:off x="3678862" y="5562515"/>
            <a:ext cx="1254645" cy="35464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>
              <a:solidFill>
                <a:schemeClr val="tx2"/>
              </a:solidFill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F4EFBFE7-9F53-4E33-BA31-23EBBF303524}"/>
              </a:ext>
            </a:extLst>
          </p:cNvPr>
          <p:cNvSpPr txBox="1"/>
          <p:nvPr/>
        </p:nvSpPr>
        <p:spPr>
          <a:xfrm>
            <a:off x="5173848" y="5561611"/>
            <a:ext cx="1254645" cy="35464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>
              <a:solidFill>
                <a:schemeClr val="tx2"/>
              </a:solidFill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E0B2CA80-4A3B-41DB-8539-7516CE9FF7BE}"/>
              </a:ext>
            </a:extLst>
          </p:cNvPr>
          <p:cNvSpPr txBox="1"/>
          <p:nvPr/>
        </p:nvSpPr>
        <p:spPr>
          <a:xfrm>
            <a:off x="2854839" y="5609231"/>
            <a:ext cx="1365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solidFill>
                  <a:srgbClr val="FF0000"/>
                </a:solidFill>
              </a:rPr>
              <a:t>選擇學生</a:t>
            </a:r>
            <a:endParaRPr lang="en-US" altLang="zh-TW" sz="1200" b="1" dirty="0">
              <a:solidFill>
                <a:srgbClr val="FF0000"/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D92335D8-BC6C-4AE6-9DAC-BAE43F57ABBC}"/>
              </a:ext>
            </a:extLst>
          </p:cNvPr>
          <p:cNvSpPr txBox="1"/>
          <p:nvPr/>
        </p:nvSpPr>
        <p:spPr>
          <a:xfrm>
            <a:off x="6524183" y="5600433"/>
            <a:ext cx="1365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solidFill>
                  <a:srgbClr val="FF0000"/>
                </a:solidFill>
              </a:rPr>
              <a:t>出作業</a:t>
            </a:r>
            <a:endParaRPr lang="en-US" altLang="zh-TW" sz="1200" b="1" dirty="0">
              <a:solidFill>
                <a:srgbClr val="FF0000"/>
              </a:solidFill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CB9C2A4B-D4E5-BFED-6072-5AED3C995F7F}"/>
              </a:ext>
            </a:extLst>
          </p:cNvPr>
          <p:cNvSpPr txBox="1"/>
          <p:nvPr/>
        </p:nvSpPr>
        <p:spPr>
          <a:xfrm>
            <a:off x="3450539" y="6611779"/>
            <a:ext cx="22429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kumimoji="1" lang="en-US" altLang="zh-TW" sz="1000" dirty="0"/>
              <a:t>https://</a:t>
            </a:r>
            <a:r>
              <a:rPr kumimoji="1" lang="en-US" altLang="zh-TW" sz="1000" dirty="0" err="1"/>
              <a:t>www.getepic.com</a:t>
            </a:r>
            <a:r>
              <a:rPr kumimoji="1" lang="en-US" altLang="zh-TW" sz="1000" dirty="0"/>
              <a:t>/</a:t>
            </a:r>
            <a:endParaRPr kumimoji="1"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93775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 altLang="zh-TW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1-CIRN </a:t>
            </a:r>
            <a:r>
              <a:rPr lang="zh-TW" altLang="en-US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國民中小學課程與教學資源整合平臺</a:t>
            </a:r>
            <a:r>
              <a:rPr lang="en-US" altLang="zh-TW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~</a:t>
            </a:r>
            <a:r>
              <a:rPr lang="zh-TW" altLang="en-US" sz="32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閱讀篇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1F1C2B8-1E6D-A37E-80C2-559D5C79228B}"/>
              </a:ext>
            </a:extLst>
          </p:cNvPr>
          <p:cNvSpPr txBox="1"/>
          <p:nvPr/>
        </p:nvSpPr>
        <p:spPr>
          <a:xfrm>
            <a:off x="2112032" y="6611779"/>
            <a:ext cx="49199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kumimoji="1" lang="en" altLang="zh-TW" sz="1000" dirty="0"/>
              <a:t>https://</a:t>
            </a:r>
            <a:r>
              <a:rPr kumimoji="1" lang="en" altLang="zh-TW" sz="1000" dirty="0" err="1"/>
              <a:t>cirn.moe.edu.tw</a:t>
            </a:r>
            <a:r>
              <a:rPr kumimoji="1" lang="en" altLang="zh-TW" sz="1000" dirty="0"/>
              <a:t>/Facet/Group/</a:t>
            </a:r>
            <a:r>
              <a:rPr kumimoji="1" lang="en" altLang="zh-TW" sz="1000" dirty="0" err="1"/>
              <a:t>index.aspx?HtmlName</a:t>
            </a:r>
            <a:r>
              <a:rPr kumimoji="1" lang="en" altLang="zh-TW" sz="1000" dirty="0"/>
              <a:t>=</a:t>
            </a:r>
            <a:r>
              <a:rPr kumimoji="1" lang="en" altLang="zh-TW" sz="1000" dirty="0" err="1"/>
              <a:t>readindex</a:t>
            </a:r>
            <a:endParaRPr kumimoji="1" lang="zh-TW" altLang="en-US" sz="1000" dirty="0"/>
          </a:p>
        </p:txBody>
      </p:sp>
      <p:pic>
        <p:nvPicPr>
          <p:cNvPr id="3" name="圖片 2">
            <a:hlinkClick r:id="rId2"/>
            <a:extLst>
              <a:ext uri="{FF2B5EF4-FFF2-40B4-BE49-F238E27FC236}">
                <a16:creationId xmlns:a16="http://schemas.microsoft.com/office/drawing/2014/main" id="{4A0DFBEC-01C4-DDFA-F41B-4CADA89CA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820" y="2566208"/>
            <a:ext cx="5697222" cy="3646465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4E883379-2697-3F99-950F-FE464557FB3E}"/>
              </a:ext>
            </a:extLst>
          </p:cNvPr>
          <p:cNvGrpSpPr/>
          <p:nvPr/>
        </p:nvGrpSpPr>
        <p:grpSpPr>
          <a:xfrm>
            <a:off x="2710543" y="1494593"/>
            <a:ext cx="5996729" cy="1624163"/>
            <a:chOff x="1751016" y="1238645"/>
            <a:chExt cx="5937797" cy="1345016"/>
          </a:xfrm>
        </p:grpSpPr>
        <p:sp>
          <p:nvSpPr>
            <p:cNvPr id="6" name="六邊形 5">
              <a:extLst>
                <a:ext uri="{FF2B5EF4-FFF2-40B4-BE49-F238E27FC236}">
                  <a16:creationId xmlns:a16="http://schemas.microsoft.com/office/drawing/2014/main" id="{507AE52D-B668-6F6E-3760-1A22AAD30710}"/>
                </a:ext>
              </a:extLst>
            </p:cNvPr>
            <p:cNvSpPr/>
            <p:nvPr/>
          </p:nvSpPr>
          <p:spPr>
            <a:xfrm>
              <a:off x="1751016" y="2087550"/>
              <a:ext cx="554477" cy="496111"/>
            </a:xfrm>
            <a:prstGeom prst="hexagon">
              <a:avLst/>
            </a:prstGeom>
            <a:noFill/>
            <a:ln w="44450" cmpd="sng">
              <a:solidFill>
                <a:srgbClr val="00B0F0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  <p:sp>
          <p:nvSpPr>
            <p:cNvPr id="9" name="直線圖說文字 2 8">
              <a:extLst>
                <a:ext uri="{FF2B5EF4-FFF2-40B4-BE49-F238E27FC236}">
                  <a16:creationId xmlns:a16="http://schemas.microsoft.com/office/drawing/2014/main" id="{95E3221C-3042-2692-9FA8-DE524BB2E58A}"/>
                </a:ext>
              </a:extLst>
            </p:cNvPr>
            <p:cNvSpPr/>
            <p:nvPr/>
          </p:nvSpPr>
          <p:spPr>
            <a:xfrm>
              <a:off x="4002030" y="1238645"/>
              <a:ext cx="3686783" cy="1096961"/>
            </a:xfrm>
            <a:prstGeom prst="borderCallout2">
              <a:avLst/>
            </a:prstGeom>
            <a:noFill/>
            <a:ln w="57150" cmpd="sng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TW" altLang="en-US" sz="2800" dirty="0">
                  <a:solidFill>
                    <a:srgbClr val="FF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回「閱讀篇」，請多利用這個連結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875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AFCB532-420D-4AF7-9B24-274D2A7225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72A78B1-DE67-4593-9892-BFAC07B9B0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9" t="11954" r="1396" b="8046"/>
          <a:stretch/>
        </p:blipFill>
        <p:spPr>
          <a:xfrm>
            <a:off x="349934" y="1600200"/>
            <a:ext cx="8444131" cy="4338084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D85BF4DB-0CEE-4E46-9B90-333EAC95E3B6}"/>
              </a:ext>
            </a:extLst>
          </p:cNvPr>
          <p:cNvSpPr txBox="1"/>
          <p:nvPr/>
        </p:nvSpPr>
        <p:spPr>
          <a:xfrm>
            <a:off x="5263116" y="2052084"/>
            <a:ext cx="1605516" cy="33575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>
              <a:solidFill>
                <a:schemeClr val="tx2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B44C037-770A-481A-9362-6650FDB4D613}"/>
              </a:ext>
            </a:extLst>
          </p:cNvPr>
          <p:cNvSpPr txBox="1"/>
          <p:nvPr/>
        </p:nvSpPr>
        <p:spPr>
          <a:xfrm>
            <a:off x="4897398" y="2486719"/>
            <a:ext cx="1365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solidFill>
                  <a:srgbClr val="FF0000"/>
                </a:solidFill>
              </a:rPr>
              <a:t>作業區可以看到學生的完成狀況</a:t>
            </a:r>
            <a:endParaRPr lang="en-US" altLang="zh-TW" sz="1200" b="1" dirty="0">
              <a:solidFill>
                <a:srgbClr val="FF0000"/>
              </a:solidFill>
            </a:endParaRP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F83877D2-C73D-4CA6-A0B2-5A9DC226F8F9}"/>
              </a:ext>
            </a:extLst>
          </p:cNvPr>
          <p:cNvSpPr txBox="1">
            <a:spLocks/>
          </p:cNvSpPr>
          <p:nvPr/>
        </p:nvSpPr>
        <p:spPr>
          <a:xfrm>
            <a:off x="829813" y="59979"/>
            <a:ext cx="748551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r>
              <a:rPr lang="en-US" altLang="zh-TW" sz="3200" dirty="0"/>
              <a:t>4- </a:t>
            </a:r>
            <a:r>
              <a:rPr lang="zh-TW" altLang="en-US" sz="3200" dirty="0"/>
              <a:t>英語閱讀線上繪本 </a:t>
            </a:r>
            <a:r>
              <a:rPr lang="en-US" altLang="zh-TW" sz="3200" dirty="0"/>
              <a:t>epic!</a:t>
            </a:r>
            <a:endParaRPr lang="zh-TW" altLang="en-US" sz="32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4E85047-B7B6-9BA9-DDBE-D31567E6EF32}"/>
              </a:ext>
            </a:extLst>
          </p:cNvPr>
          <p:cNvSpPr txBox="1"/>
          <p:nvPr/>
        </p:nvSpPr>
        <p:spPr>
          <a:xfrm>
            <a:off x="3450539" y="6611779"/>
            <a:ext cx="22429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kumimoji="1" lang="en-US" altLang="zh-TW" sz="1000" dirty="0"/>
              <a:t>https://</a:t>
            </a:r>
            <a:r>
              <a:rPr kumimoji="1" lang="en-US" altLang="zh-TW" sz="1000" dirty="0" err="1"/>
              <a:t>www.getepic.com</a:t>
            </a:r>
            <a:r>
              <a:rPr kumimoji="1" lang="en-US" altLang="zh-TW" sz="1000" dirty="0"/>
              <a:t>/</a:t>
            </a:r>
            <a:endParaRPr kumimoji="1"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37677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C2E0D09-81CF-4ABC-B157-588B611DC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675" y="1389530"/>
            <a:ext cx="8082243" cy="4572000"/>
          </a:xfrm>
        </p:spPr>
        <p:txBody>
          <a:bodyPr/>
          <a:lstStyle/>
          <a:p>
            <a:r>
              <a:rPr lang="zh-TW" altLang="zh-TW" sz="18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閱讀時間</a:t>
            </a:r>
            <a:r>
              <a:rPr lang="en-US" altLang="zh-TW" sz="18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: </a:t>
            </a:r>
            <a:r>
              <a:rPr lang="zh-TW" altLang="zh-TW" sz="18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星期一至星期五</a:t>
            </a:r>
            <a:r>
              <a:rPr lang="en-US" altLang="zh-TW" sz="18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7:00-15:00</a:t>
            </a:r>
            <a:r>
              <a:rPr lang="zh-TW" altLang="en-US" sz="18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  </a:t>
            </a:r>
            <a:endParaRPr lang="en-US" altLang="zh-TW" sz="1800" kern="100" dirty="0"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18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       </a:t>
            </a:r>
            <a:r>
              <a:rPr lang="zh-TW" altLang="zh-TW" sz="18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其他時間無法開啟網站唷</a:t>
            </a:r>
            <a:r>
              <a:rPr lang="en-US" altLang="zh-TW" sz="18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!</a:t>
            </a:r>
          </a:p>
          <a:p>
            <a:r>
              <a:rPr lang="zh-TW" altLang="en-US" sz="18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操作步驟</a:t>
            </a:r>
            <a:r>
              <a:rPr lang="en-US" altLang="zh-TW" sz="18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</a:p>
          <a:p>
            <a:r>
              <a:rPr lang="en-US" altLang="zh-TW" sz="18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1. </a:t>
            </a:r>
            <a:r>
              <a:rPr lang="zh-TW" altLang="zh-TW" sz="18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在</a:t>
            </a:r>
            <a:r>
              <a:rPr lang="en-US" altLang="zh-TW" sz="18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GOOGLE</a:t>
            </a:r>
            <a:r>
              <a:rPr lang="zh-TW" altLang="zh-TW" sz="18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輸入</a:t>
            </a:r>
            <a:r>
              <a:rPr lang="en-US" altLang="zh-TW" sz="18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zh-TW" altLang="en-US" sz="18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18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EPIC BOOKS </a:t>
            </a:r>
            <a:r>
              <a:rPr lang="zh-TW" altLang="en-US" sz="18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endParaRPr lang="en-US" altLang="zh-TW" sz="1800" kern="1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sz="18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2.</a:t>
            </a:r>
            <a:r>
              <a:rPr lang="zh-TW" altLang="en-US" sz="18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lang="en-US" altLang="zh-TW" sz="1800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D31B0330-6629-4589-9D28-DACB02ED501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4098" r="6779" b="11767"/>
          <a:stretch/>
        </p:blipFill>
        <p:spPr bwMode="auto">
          <a:xfrm>
            <a:off x="1374042" y="3122201"/>
            <a:ext cx="5574647" cy="33286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橢圓 12">
            <a:extLst>
              <a:ext uri="{FF2B5EF4-FFF2-40B4-BE49-F238E27FC236}">
                <a16:creationId xmlns:a16="http://schemas.microsoft.com/office/drawing/2014/main" id="{8801CD2B-BCF4-4FD2-91BF-CBFEF3685289}"/>
              </a:ext>
            </a:extLst>
          </p:cNvPr>
          <p:cNvSpPr/>
          <p:nvPr/>
        </p:nvSpPr>
        <p:spPr>
          <a:xfrm>
            <a:off x="2195311" y="5127503"/>
            <a:ext cx="1303505" cy="681934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0475788-0392-F6E5-52DE-2BDFB3DB2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76200"/>
            <a:ext cx="7485512" cy="1096962"/>
          </a:xfrm>
        </p:spPr>
        <p:txBody>
          <a:bodyPr>
            <a:normAutofit/>
          </a:bodyPr>
          <a:lstStyle/>
          <a:p>
            <a:r>
              <a:rPr lang="en-US" altLang="zh-TW" sz="3000" dirty="0"/>
              <a:t>4- </a:t>
            </a:r>
            <a:r>
              <a:rPr lang="zh-TW" altLang="en-US" sz="3000" dirty="0"/>
              <a:t>英語閱讀線上繪本 </a:t>
            </a:r>
            <a:r>
              <a:rPr lang="en-US" altLang="zh-TW" sz="3000" dirty="0"/>
              <a:t>epic!- </a:t>
            </a:r>
            <a:r>
              <a:rPr lang="zh-TW" altLang="en-US" sz="3000" dirty="0"/>
              <a:t>學生操作方式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B6810E9-D1EB-1D00-DC3F-7FEC4F122C18}"/>
              </a:ext>
            </a:extLst>
          </p:cNvPr>
          <p:cNvSpPr txBox="1"/>
          <p:nvPr/>
        </p:nvSpPr>
        <p:spPr>
          <a:xfrm>
            <a:off x="6901078" y="6611779"/>
            <a:ext cx="22429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kumimoji="1" lang="en-US" altLang="zh-TW" sz="1000" dirty="0"/>
              <a:t>https://</a:t>
            </a:r>
            <a:r>
              <a:rPr kumimoji="1" lang="en-US" altLang="zh-TW" sz="1000" dirty="0" err="1"/>
              <a:t>www.getepic.com</a:t>
            </a:r>
            <a:r>
              <a:rPr kumimoji="1" lang="en-US" altLang="zh-TW" sz="1000" dirty="0"/>
              <a:t>/</a:t>
            </a:r>
            <a:endParaRPr kumimoji="1"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428060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ABCBC7B-0FB1-4439-A4D3-374F70F60F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3.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點 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class code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D991BCE-3F3C-41E3-9777-2CA5D64CE25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4" t="28195" r="11611" b="6313"/>
          <a:stretch/>
        </p:blipFill>
        <p:spPr bwMode="auto">
          <a:xfrm>
            <a:off x="1222319" y="1471277"/>
            <a:ext cx="4192363" cy="22042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橢圓 4">
            <a:extLst>
              <a:ext uri="{FF2B5EF4-FFF2-40B4-BE49-F238E27FC236}">
                <a16:creationId xmlns:a16="http://schemas.microsoft.com/office/drawing/2014/main" id="{23DC430D-3689-4FC6-9C66-AA32373CFA5E}"/>
              </a:ext>
            </a:extLst>
          </p:cNvPr>
          <p:cNvSpPr/>
          <p:nvPr/>
        </p:nvSpPr>
        <p:spPr>
          <a:xfrm>
            <a:off x="1511412" y="2107079"/>
            <a:ext cx="1423670" cy="135572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721C648-FE48-4D5B-937D-ABA674A0D84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3" t="8958" r="15121" b="22467"/>
          <a:stretch/>
        </p:blipFill>
        <p:spPr bwMode="auto">
          <a:xfrm>
            <a:off x="1222319" y="4319184"/>
            <a:ext cx="3869634" cy="22800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橢圓 6">
            <a:extLst>
              <a:ext uri="{FF2B5EF4-FFF2-40B4-BE49-F238E27FC236}">
                <a16:creationId xmlns:a16="http://schemas.microsoft.com/office/drawing/2014/main" id="{10A0B0F0-1513-4A0E-A235-33A95DAE4A79}"/>
              </a:ext>
            </a:extLst>
          </p:cNvPr>
          <p:cNvSpPr/>
          <p:nvPr/>
        </p:nvSpPr>
        <p:spPr>
          <a:xfrm>
            <a:off x="3515724" y="4198260"/>
            <a:ext cx="643899" cy="570781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911B79BB-AA18-04A1-E7DA-941725272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000" dirty="0"/>
              <a:t>4- </a:t>
            </a:r>
            <a:r>
              <a:rPr lang="zh-TW" altLang="en-US" sz="3000" dirty="0"/>
              <a:t>英語閱讀線上繪本 </a:t>
            </a:r>
            <a:r>
              <a:rPr lang="en-US" altLang="zh-TW" sz="3000" dirty="0"/>
              <a:t>epic!- </a:t>
            </a:r>
            <a:r>
              <a:rPr lang="zh-TW" altLang="en-US" sz="3000" dirty="0"/>
              <a:t>學生操作方式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A344E0DA-BBF2-CC6B-EB4B-C1F3E6450C59}"/>
              </a:ext>
            </a:extLst>
          </p:cNvPr>
          <p:cNvSpPr txBox="1"/>
          <p:nvPr/>
        </p:nvSpPr>
        <p:spPr>
          <a:xfrm>
            <a:off x="6901078" y="6611779"/>
            <a:ext cx="22429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kumimoji="1" lang="en-US" altLang="zh-TW" sz="1000" dirty="0"/>
              <a:t>https://</a:t>
            </a:r>
            <a:r>
              <a:rPr kumimoji="1" lang="en-US" altLang="zh-TW" sz="1000" dirty="0" err="1"/>
              <a:t>www.getepic.com</a:t>
            </a:r>
            <a:r>
              <a:rPr kumimoji="1" lang="en-US" altLang="zh-TW" sz="1000" dirty="0"/>
              <a:t>/</a:t>
            </a:r>
            <a:endParaRPr kumimoji="1"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70669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2283F60-9DCA-47E6-9EB2-5FBFE7B67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675" y="1313330"/>
            <a:ext cx="8113306" cy="4572000"/>
          </a:xfrm>
        </p:spPr>
        <p:txBody>
          <a:bodyPr/>
          <a:lstStyle/>
          <a:p>
            <a:r>
              <a:rPr lang="en-US" altLang="zh-TW" sz="2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2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 輸入代碼</a:t>
            </a:r>
            <a:r>
              <a:rPr lang="en-US" altLang="zh-TW" sz="2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已建立帳號的教師會有自己的專屬代碼</a:t>
            </a:r>
            <a:r>
              <a:rPr lang="en-US" altLang="zh-TW" sz="2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pPr marL="0" indent="0">
              <a:buNone/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zh-TW" sz="18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找到自己的名字點進去，點不進去就重新整理網站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930BEB7-EADE-42DF-BD45-6CD8DE08978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1" t="14098" r="8199" b="10403"/>
          <a:stretch/>
        </p:blipFill>
        <p:spPr bwMode="auto">
          <a:xfrm>
            <a:off x="828674" y="1734137"/>
            <a:ext cx="3956685" cy="21736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橢圓 4">
            <a:extLst>
              <a:ext uri="{FF2B5EF4-FFF2-40B4-BE49-F238E27FC236}">
                <a16:creationId xmlns:a16="http://schemas.microsoft.com/office/drawing/2014/main" id="{FA9845ED-AA6F-43BD-BE53-971CCC880859}"/>
              </a:ext>
            </a:extLst>
          </p:cNvPr>
          <p:cNvSpPr/>
          <p:nvPr/>
        </p:nvSpPr>
        <p:spPr>
          <a:xfrm>
            <a:off x="2807016" y="2407321"/>
            <a:ext cx="643899" cy="570781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B72E9FC-D6CF-4AF3-A18C-0CACA30A5F3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3" t="12728" r="669" b="5025"/>
          <a:stretch/>
        </p:blipFill>
        <p:spPr bwMode="auto">
          <a:xfrm>
            <a:off x="928643" y="4513102"/>
            <a:ext cx="3956685" cy="21736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橢圓 6">
            <a:extLst>
              <a:ext uri="{FF2B5EF4-FFF2-40B4-BE49-F238E27FC236}">
                <a16:creationId xmlns:a16="http://schemas.microsoft.com/office/drawing/2014/main" id="{3886A018-6AEE-48B7-AD50-A5905DD0CBBD}"/>
              </a:ext>
            </a:extLst>
          </p:cNvPr>
          <p:cNvSpPr/>
          <p:nvPr/>
        </p:nvSpPr>
        <p:spPr>
          <a:xfrm>
            <a:off x="928643" y="5395500"/>
            <a:ext cx="776506" cy="706198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5F42D0B-0CEE-47AB-A2D5-2F3D6A2625D8}"/>
              </a:ext>
            </a:extLst>
          </p:cNvPr>
          <p:cNvSpPr txBox="1"/>
          <p:nvPr/>
        </p:nvSpPr>
        <p:spPr>
          <a:xfrm>
            <a:off x="6901078" y="6611779"/>
            <a:ext cx="22429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kumimoji="1" lang="en-US" altLang="zh-TW" sz="1000" dirty="0"/>
              <a:t>https://</a:t>
            </a:r>
            <a:r>
              <a:rPr kumimoji="1" lang="en-US" altLang="zh-TW" sz="1000" dirty="0" err="1"/>
              <a:t>www.getepic.com</a:t>
            </a:r>
            <a:r>
              <a:rPr kumimoji="1" lang="en-US" altLang="zh-TW" sz="1000" dirty="0"/>
              <a:t>/</a:t>
            </a:r>
            <a:endParaRPr kumimoji="1" lang="zh-TW" altLang="en-US" sz="1000" dirty="0"/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43855FF6-BB5C-683F-4433-80602A877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76200"/>
            <a:ext cx="7485512" cy="1096962"/>
          </a:xfrm>
        </p:spPr>
        <p:txBody>
          <a:bodyPr>
            <a:normAutofit/>
          </a:bodyPr>
          <a:lstStyle/>
          <a:p>
            <a:r>
              <a:rPr lang="en-US" altLang="zh-TW" sz="3000" dirty="0"/>
              <a:t>4- </a:t>
            </a:r>
            <a:r>
              <a:rPr lang="zh-TW" altLang="en-US" sz="3000" dirty="0"/>
              <a:t>英語閱讀線上繪本 </a:t>
            </a:r>
            <a:r>
              <a:rPr lang="en-US" altLang="zh-TW" sz="3000" dirty="0"/>
              <a:t>epic!- </a:t>
            </a:r>
            <a:r>
              <a:rPr lang="zh-TW" altLang="en-US" sz="3000" dirty="0"/>
              <a:t>學生操作方式</a:t>
            </a:r>
          </a:p>
        </p:txBody>
      </p:sp>
    </p:spTree>
    <p:extLst>
      <p:ext uri="{BB962C8B-B14F-4D97-AF65-F5344CB8AC3E}">
        <p14:creationId xmlns:p14="http://schemas.microsoft.com/office/powerpoint/2010/main" val="388364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6F84CE3-4BF1-4594-A690-616A0A4FC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7.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點 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school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pPr marL="0" indent="0">
              <a:buNone/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  8. </a:t>
            </a:r>
            <a:r>
              <a:rPr lang="zh-TW" altLang="zh-TW" sz="18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按右上角 </a:t>
            </a:r>
            <a:r>
              <a:rPr lang="en-US" altLang="zh-TW" sz="18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Mailbox </a:t>
            </a:r>
            <a:r>
              <a:rPr lang="zh-TW" altLang="zh-TW" sz="18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信箱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3B600CB-1A79-48DC-9C4B-4CBC8FC75B7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2" t="44711" r="59003" b="32443"/>
          <a:stretch/>
        </p:blipFill>
        <p:spPr bwMode="auto">
          <a:xfrm>
            <a:off x="1077026" y="1917775"/>
            <a:ext cx="3494405" cy="21259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9BDAAAB-1294-4B41-97F9-2781271BEA4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6" t="13709" r="2089" b="46478"/>
          <a:stretch/>
        </p:blipFill>
        <p:spPr bwMode="auto">
          <a:xfrm>
            <a:off x="1077026" y="4361330"/>
            <a:ext cx="4158362" cy="22561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2D76C7A5-38FC-4DF7-BCA9-FA8748803388}"/>
              </a:ext>
            </a:extLst>
          </p:cNvPr>
          <p:cNvSpPr/>
          <p:nvPr/>
        </p:nvSpPr>
        <p:spPr>
          <a:xfrm>
            <a:off x="4189330" y="4279407"/>
            <a:ext cx="764202" cy="706198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0F645B1C-9678-AA44-363B-E5EF72461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76200"/>
            <a:ext cx="7485512" cy="1096962"/>
          </a:xfrm>
        </p:spPr>
        <p:txBody>
          <a:bodyPr>
            <a:normAutofit/>
          </a:bodyPr>
          <a:lstStyle/>
          <a:p>
            <a:r>
              <a:rPr lang="en-US" altLang="zh-TW" sz="3000" dirty="0"/>
              <a:t>4- </a:t>
            </a:r>
            <a:r>
              <a:rPr lang="zh-TW" altLang="en-US" sz="3000" dirty="0"/>
              <a:t>英語閱讀線上繪本 </a:t>
            </a:r>
            <a:r>
              <a:rPr lang="en-US" altLang="zh-TW" sz="3000" dirty="0"/>
              <a:t>epic!- </a:t>
            </a:r>
            <a:r>
              <a:rPr lang="zh-TW" altLang="en-US" sz="3000" dirty="0"/>
              <a:t>學生操作方式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28F175F5-F122-AF0E-8A00-68607DB15232}"/>
              </a:ext>
            </a:extLst>
          </p:cNvPr>
          <p:cNvSpPr txBox="1"/>
          <p:nvPr/>
        </p:nvSpPr>
        <p:spPr>
          <a:xfrm>
            <a:off x="6901078" y="6611779"/>
            <a:ext cx="22429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kumimoji="1" lang="en-US" altLang="zh-TW" sz="1000" dirty="0"/>
              <a:t>https://</a:t>
            </a:r>
            <a:r>
              <a:rPr kumimoji="1" lang="en-US" altLang="zh-TW" sz="1000" dirty="0" err="1"/>
              <a:t>www.getepic.com</a:t>
            </a:r>
            <a:r>
              <a:rPr kumimoji="1" lang="en-US" altLang="zh-TW" sz="1000" dirty="0"/>
              <a:t>/</a:t>
            </a:r>
            <a:endParaRPr kumimoji="1"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67580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3FD018-1D99-4C91-9381-8A2F8A6A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000" dirty="0"/>
              <a:t>4- </a:t>
            </a:r>
            <a:r>
              <a:rPr lang="zh-TW" altLang="en-US" sz="3000" dirty="0"/>
              <a:t>英語閱讀線上繪本 </a:t>
            </a:r>
            <a:r>
              <a:rPr lang="en-US" altLang="zh-TW" sz="3000" dirty="0"/>
              <a:t>epic!- </a:t>
            </a:r>
            <a:r>
              <a:rPr lang="zh-TW" altLang="en-US" sz="3000" dirty="0"/>
              <a:t>學生操作方式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63C400F7-62FC-4E25-B2DE-D4513F4F1129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0" t="38721" r="3383" b="3487"/>
          <a:stretch/>
        </p:blipFill>
        <p:spPr bwMode="auto">
          <a:xfrm>
            <a:off x="602596" y="2689412"/>
            <a:ext cx="7938807" cy="31138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橢圓 4">
            <a:extLst>
              <a:ext uri="{FF2B5EF4-FFF2-40B4-BE49-F238E27FC236}">
                <a16:creationId xmlns:a16="http://schemas.microsoft.com/office/drawing/2014/main" id="{5875D854-C2F8-46C0-82CD-A1F85707BA30}"/>
              </a:ext>
            </a:extLst>
          </p:cNvPr>
          <p:cNvSpPr/>
          <p:nvPr/>
        </p:nvSpPr>
        <p:spPr>
          <a:xfrm>
            <a:off x="1399838" y="2689412"/>
            <a:ext cx="1594373" cy="62420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CDDA923-AB76-4CC6-B747-1106983CC60A}"/>
              </a:ext>
            </a:extLst>
          </p:cNvPr>
          <p:cNvSpPr txBox="1"/>
          <p:nvPr/>
        </p:nvSpPr>
        <p:spPr>
          <a:xfrm>
            <a:off x="602596" y="2048652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9.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點入你的年級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25AE21F-AD64-7667-8AFF-FE5EDF0B9885}"/>
              </a:ext>
            </a:extLst>
          </p:cNvPr>
          <p:cNvSpPr txBox="1"/>
          <p:nvPr/>
        </p:nvSpPr>
        <p:spPr>
          <a:xfrm>
            <a:off x="3450539" y="6611779"/>
            <a:ext cx="22429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kumimoji="1" lang="en-US" altLang="zh-TW" sz="1000" dirty="0"/>
              <a:t>https://</a:t>
            </a:r>
            <a:r>
              <a:rPr kumimoji="1" lang="en-US" altLang="zh-TW" sz="1000" dirty="0" err="1"/>
              <a:t>www.getepic.com</a:t>
            </a:r>
            <a:r>
              <a:rPr kumimoji="1" lang="en-US" altLang="zh-TW" sz="1000" dirty="0"/>
              <a:t>/</a:t>
            </a:r>
            <a:endParaRPr kumimoji="1"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44151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77258E-6FDD-4205-A001-5CD1215BA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4- </a:t>
            </a:r>
            <a:r>
              <a:rPr lang="zh-TW" altLang="en-US" dirty="0"/>
              <a:t>英語閱讀線上繪本 </a:t>
            </a:r>
            <a:r>
              <a:rPr lang="en-US" altLang="zh-TW" dirty="0"/>
              <a:t>epic!- </a:t>
            </a:r>
            <a:r>
              <a:rPr lang="zh-TW" altLang="en-US" dirty="0"/>
              <a:t>學生操作方式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E1872CE-064E-4E0E-87A3-2A3A7C52272C}"/>
              </a:ext>
            </a:extLst>
          </p:cNvPr>
          <p:cNvSpPr txBox="1"/>
          <p:nvPr/>
        </p:nvSpPr>
        <p:spPr>
          <a:xfrm>
            <a:off x="828675" y="1565680"/>
            <a:ext cx="84535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10.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若書籍為有聲書，可以按播放鍵，聆聽繪本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F57DECB-2995-41C8-8C11-949DB9FFAAA0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" t="13381" r="11480" b="5350"/>
          <a:stretch/>
        </p:blipFill>
        <p:spPr bwMode="auto">
          <a:xfrm>
            <a:off x="828675" y="2396677"/>
            <a:ext cx="6092078" cy="34124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橢圓 7">
            <a:extLst>
              <a:ext uri="{FF2B5EF4-FFF2-40B4-BE49-F238E27FC236}">
                <a16:creationId xmlns:a16="http://schemas.microsoft.com/office/drawing/2014/main" id="{5455C8A3-9E27-44AD-B0EC-9E84C347BE26}"/>
              </a:ext>
            </a:extLst>
          </p:cNvPr>
          <p:cNvSpPr/>
          <p:nvPr/>
        </p:nvSpPr>
        <p:spPr>
          <a:xfrm>
            <a:off x="1928083" y="5447162"/>
            <a:ext cx="590327" cy="55581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C21B0BA-A69A-CF13-4A8D-83273B1CFB2D}"/>
              </a:ext>
            </a:extLst>
          </p:cNvPr>
          <p:cNvSpPr txBox="1"/>
          <p:nvPr/>
        </p:nvSpPr>
        <p:spPr>
          <a:xfrm>
            <a:off x="3450539" y="6611779"/>
            <a:ext cx="22429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kumimoji="1" lang="en-US" altLang="zh-TW" sz="1000" dirty="0"/>
              <a:t>https://</a:t>
            </a:r>
            <a:r>
              <a:rPr kumimoji="1" lang="en-US" altLang="zh-TW" sz="1000" dirty="0" err="1"/>
              <a:t>www.getepic.com</a:t>
            </a:r>
            <a:r>
              <a:rPr kumimoji="1" lang="en-US" altLang="zh-TW" sz="1000" dirty="0"/>
              <a:t>/</a:t>
            </a:r>
            <a:endParaRPr kumimoji="1"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18507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D5C668AE-D156-4114-A8B1-AD511E4BB9C1}"/>
              </a:ext>
            </a:extLst>
          </p:cNvPr>
          <p:cNvSpPr txBox="1"/>
          <p:nvPr/>
        </p:nvSpPr>
        <p:spPr>
          <a:xfrm>
            <a:off x="828675" y="1499797"/>
            <a:ext cx="73292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11.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可以使用中文翻譯，</a:t>
            </a:r>
            <a:r>
              <a:rPr lang="zh-TW" altLang="zh-TW" sz="18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按右上角三個點，按中文翻譯。</a:t>
            </a:r>
            <a:endParaRPr lang="en-US" altLang="zh-TW" sz="1800" kern="100" dirty="0"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</a:t>
            </a:r>
            <a:r>
              <a:rPr lang="en-US" altLang="zh-TW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僅限網站，若下載</a:t>
            </a:r>
            <a:r>
              <a:rPr lang="en-US" altLang="zh-TW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epic books</a:t>
            </a:r>
            <a:r>
              <a:rPr lang="zh-TW" altLang="en-US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app</a:t>
            </a:r>
            <a:r>
              <a:rPr lang="zh-TW" altLang="en-US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，在</a:t>
            </a:r>
            <a:r>
              <a:rPr lang="en-US" altLang="zh-TW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app</a:t>
            </a:r>
            <a:r>
              <a:rPr lang="zh-TW" altLang="en-US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內無法使用中文翻譯</a:t>
            </a:r>
            <a:r>
              <a:rPr lang="en-US" altLang="zh-TW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zh-TW" sz="1800" kern="100" dirty="0"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F583746-9043-455A-AF5F-BD5F4F365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13" y="2296590"/>
            <a:ext cx="7485512" cy="4275985"/>
          </a:xfrm>
          <a:prstGeom prst="rect">
            <a:avLst/>
          </a:prstGeom>
        </p:spPr>
      </p:pic>
      <p:sp>
        <p:nvSpPr>
          <p:cNvPr id="7" name="橢圓 6">
            <a:extLst>
              <a:ext uri="{FF2B5EF4-FFF2-40B4-BE49-F238E27FC236}">
                <a16:creationId xmlns:a16="http://schemas.microsoft.com/office/drawing/2014/main" id="{31DC0CA4-E348-412C-9BFB-9F101240700F}"/>
              </a:ext>
            </a:extLst>
          </p:cNvPr>
          <p:cNvSpPr/>
          <p:nvPr/>
        </p:nvSpPr>
        <p:spPr>
          <a:xfrm>
            <a:off x="8102255" y="2296590"/>
            <a:ext cx="384270" cy="47179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22D89490-FA04-4192-8F15-8A004B6C26BC}"/>
              </a:ext>
            </a:extLst>
          </p:cNvPr>
          <p:cNvSpPr/>
          <p:nvPr/>
        </p:nvSpPr>
        <p:spPr>
          <a:xfrm>
            <a:off x="7910120" y="5075754"/>
            <a:ext cx="384270" cy="37351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A5336A0C-29A2-48BB-EAEB-3923572F5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76200"/>
            <a:ext cx="7485512" cy="1096962"/>
          </a:xfrm>
        </p:spPr>
        <p:txBody>
          <a:bodyPr>
            <a:normAutofit/>
          </a:bodyPr>
          <a:lstStyle/>
          <a:p>
            <a:r>
              <a:rPr lang="en-US" altLang="zh-TW" sz="3000" dirty="0"/>
              <a:t>4- </a:t>
            </a:r>
            <a:r>
              <a:rPr lang="zh-TW" altLang="en-US" sz="3000" dirty="0"/>
              <a:t>英語閱讀線上繪本 </a:t>
            </a:r>
            <a:r>
              <a:rPr lang="en-US" altLang="zh-TW" sz="3000" dirty="0"/>
              <a:t>epic!- </a:t>
            </a:r>
            <a:r>
              <a:rPr lang="zh-TW" altLang="en-US" sz="3000" dirty="0"/>
              <a:t>學生操作方式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F960E9C-FA2B-F8FE-82B3-BA2A6B53FEB0}"/>
              </a:ext>
            </a:extLst>
          </p:cNvPr>
          <p:cNvSpPr txBox="1"/>
          <p:nvPr/>
        </p:nvSpPr>
        <p:spPr>
          <a:xfrm>
            <a:off x="3450539" y="6611779"/>
            <a:ext cx="22429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kumimoji="1" lang="en-US" altLang="zh-TW" sz="1000" dirty="0"/>
              <a:t>https://</a:t>
            </a:r>
            <a:r>
              <a:rPr kumimoji="1" lang="en-US" altLang="zh-TW" sz="1000" dirty="0" err="1"/>
              <a:t>www.getepic.com</a:t>
            </a:r>
            <a:r>
              <a:rPr kumimoji="1" lang="en-US" altLang="zh-TW" sz="1000" dirty="0"/>
              <a:t>/</a:t>
            </a:r>
            <a:endParaRPr kumimoji="1"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425272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7E3E5DE-3D2F-4312-AD77-B0118EF6F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18" y="1504507"/>
            <a:ext cx="7486650" cy="4572000"/>
          </a:xfrm>
        </p:spPr>
        <p:txBody>
          <a:bodyPr>
            <a:norm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點擊單字，查看單字中文意思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6E27E45-4C2B-448F-AE4F-41BA17DD69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49" t="10528" r="10980" b="4902"/>
          <a:stretch/>
        </p:blipFill>
        <p:spPr>
          <a:xfrm>
            <a:off x="828675" y="2074429"/>
            <a:ext cx="7329207" cy="4097771"/>
          </a:xfrm>
          <a:prstGeom prst="rect">
            <a:avLst/>
          </a:prstGeom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AAF6905B-DF39-434B-9639-FCCD47199F12}"/>
              </a:ext>
            </a:extLst>
          </p:cNvPr>
          <p:cNvSpPr/>
          <p:nvPr/>
        </p:nvSpPr>
        <p:spPr>
          <a:xfrm>
            <a:off x="2169042" y="2573080"/>
            <a:ext cx="599386" cy="77086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76C9F2BF-3660-F0B2-DEDF-E3E88F21F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76200"/>
            <a:ext cx="7485512" cy="1096962"/>
          </a:xfrm>
        </p:spPr>
        <p:txBody>
          <a:bodyPr>
            <a:normAutofit/>
          </a:bodyPr>
          <a:lstStyle/>
          <a:p>
            <a:r>
              <a:rPr lang="en-US" altLang="zh-TW" sz="3000" dirty="0"/>
              <a:t>4- </a:t>
            </a:r>
            <a:r>
              <a:rPr lang="zh-TW" altLang="en-US" sz="3000" dirty="0"/>
              <a:t>英語閱讀線上繪本 </a:t>
            </a:r>
            <a:r>
              <a:rPr lang="en-US" altLang="zh-TW" sz="3000" dirty="0"/>
              <a:t>epic!- </a:t>
            </a:r>
            <a:r>
              <a:rPr lang="zh-TW" altLang="en-US" sz="3000" dirty="0"/>
              <a:t>學生操作方式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4B906EF-982B-A824-F88A-E38397B5F43C}"/>
              </a:ext>
            </a:extLst>
          </p:cNvPr>
          <p:cNvSpPr txBox="1"/>
          <p:nvPr/>
        </p:nvSpPr>
        <p:spPr>
          <a:xfrm>
            <a:off x="3450539" y="6611779"/>
            <a:ext cx="22429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kumimoji="1" lang="en-US" altLang="zh-TW" sz="1000" dirty="0"/>
              <a:t>https://</a:t>
            </a:r>
            <a:r>
              <a:rPr kumimoji="1" lang="en-US" altLang="zh-TW" sz="1000" dirty="0" err="1"/>
              <a:t>www.getepic.com</a:t>
            </a:r>
            <a:r>
              <a:rPr kumimoji="1" lang="en-US" altLang="zh-TW" sz="1000" dirty="0"/>
              <a:t>/</a:t>
            </a:r>
            <a:endParaRPr kumimoji="1"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13533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88674BD-6C89-4573-B29C-CAF2B1751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12.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完成測驗題目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6D7083D-09C5-4DB0-BCDE-D5FE89A76110}"/>
              </a:ext>
            </a:extLst>
          </p:cNvPr>
          <p:cNvPicPr/>
          <p:nvPr/>
        </p:nvPicPr>
        <p:blipFill rotWithShape="1">
          <a:blip r:embed="rId2"/>
          <a:srcRect l="9104" t="12061" r="813" b="3630"/>
          <a:stretch/>
        </p:blipFill>
        <p:spPr>
          <a:xfrm>
            <a:off x="828675" y="2312895"/>
            <a:ext cx="7315200" cy="3859305"/>
          </a:xfrm>
          <a:prstGeom prst="rect">
            <a:avLst/>
          </a:prstGeom>
        </p:spPr>
      </p:pic>
      <p:sp>
        <p:nvSpPr>
          <p:cNvPr id="5" name="橢圓 4">
            <a:extLst>
              <a:ext uri="{FF2B5EF4-FFF2-40B4-BE49-F238E27FC236}">
                <a16:creationId xmlns:a16="http://schemas.microsoft.com/office/drawing/2014/main" id="{61E3981F-A582-4175-8E82-2C67C990F361}"/>
              </a:ext>
            </a:extLst>
          </p:cNvPr>
          <p:cNvSpPr/>
          <p:nvPr/>
        </p:nvSpPr>
        <p:spPr>
          <a:xfrm>
            <a:off x="2172614" y="4115248"/>
            <a:ext cx="1574633" cy="56388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09A0637-65F2-42F7-9D67-AB13D75FDF7D}"/>
              </a:ext>
            </a:extLst>
          </p:cNvPr>
          <p:cNvSpPr txBox="1"/>
          <p:nvPr/>
        </p:nvSpPr>
        <p:spPr>
          <a:xfrm>
            <a:off x="3450539" y="6611779"/>
            <a:ext cx="22429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kumimoji="1" lang="en-US" altLang="zh-TW" sz="1000" dirty="0"/>
              <a:t>https://</a:t>
            </a:r>
            <a:r>
              <a:rPr kumimoji="1" lang="en-US" altLang="zh-TW" sz="1000" dirty="0" err="1"/>
              <a:t>www.getepic.com</a:t>
            </a:r>
            <a:r>
              <a:rPr kumimoji="1" lang="en-US" altLang="zh-TW" sz="1000" dirty="0"/>
              <a:t>/</a:t>
            </a:r>
            <a:endParaRPr kumimoji="1" lang="zh-TW" altLang="en-US" sz="1000" dirty="0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B9CF2327-8D91-F7A2-8A13-8D8CDFDA4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76200"/>
            <a:ext cx="7485512" cy="1096962"/>
          </a:xfrm>
        </p:spPr>
        <p:txBody>
          <a:bodyPr>
            <a:normAutofit/>
          </a:bodyPr>
          <a:lstStyle/>
          <a:p>
            <a:r>
              <a:rPr lang="en-US" altLang="zh-TW" sz="3000" dirty="0"/>
              <a:t>4- </a:t>
            </a:r>
            <a:r>
              <a:rPr lang="zh-TW" altLang="en-US" sz="3000" dirty="0"/>
              <a:t>英語閱讀線上繪本 </a:t>
            </a:r>
            <a:r>
              <a:rPr lang="en-US" altLang="zh-TW" sz="3000" dirty="0"/>
              <a:t>epic!- </a:t>
            </a:r>
            <a:r>
              <a:rPr lang="zh-TW" altLang="en-US" sz="3000" dirty="0"/>
              <a:t>學生操作方式</a:t>
            </a:r>
          </a:p>
        </p:txBody>
      </p:sp>
    </p:spTree>
    <p:extLst>
      <p:ext uri="{BB962C8B-B14F-4D97-AF65-F5344CB8AC3E}">
        <p14:creationId xmlns:p14="http://schemas.microsoft.com/office/powerpoint/2010/main" val="111351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" altLang="zh-TW" dirty="0"/>
              <a:t>1-CIRN </a:t>
            </a:r>
            <a:r>
              <a:rPr lang="zh-TW" altLang="en-US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國民中小學課程與教學資源整合平臺</a:t>
            </a:r>
            <a:r>
              <a:rPr lang="en-US" altLang="zh-TW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~</a:t>
            </a:r>
            <a:r>
              <a:rPr lang="zh-TW" altLang="en-US" sz="3200" dirty="0"/>
              <a:t>閱讀篇</a:t>
            </a:r>
          </a:p>
        </p:txBody>
      </p:sp>
      <p:sp>
        <p:nvSpPr>
          <p:cNvPr id="14" name="內容預留位置 13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點選「全國圖書教師輔導團」</a:t>
            </a: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zh-TW" alt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1F1C2B8-1E6D-A37E-80C2-559D5C79228B}"/>
              </a:ext>
            </a:extLst>
          </p:cNvPr>
          <p:cNvSpPr txBox="1"/>
          <p:nvPr/>
        </p:nvSpPr>
        <p:spPr>
          <a:xfrm>
            <a:off x="2112032" y="6611779"/>
            <a:ext cx="49199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kumimoji="1" lang="en" altLang="zh-TW" sz="1000" dirty="0"/>
              <a:t>https://</a:t>
            </a:r>
            <a:r>
              <a:rPr kumimoji="1" lang="en" altLang="zh-TW" sz="1000" dirty="0" err="1"/>
              <a:t>cirn.moe.edu.tw</a:t>
            </a:r>
            <a:r>
              <a:rPr kumimoji="1" lang="en" altLang="zh-TW" sz="1000" dirty="0"/>
              <a:t>/Facet/Group/</a:t>
            </a:r>
            <a:r>
              <a:rPr kumimoji="1" lang="en" altLang="zh-TW" sz="1000" dirty="0" err="1"/>
              <a:t>index.aspx?HtmlName</a:t>
            </a:r>
            <a:r>
              <a:rPr kumimoji="1" lang="en" altLang="zh-TW" sz="1000" dirty="0"/>
              <a:t>=</a:t>
            </a:r>
            <a:r>
              <a:rPr kumimoji="1" lang="en" altLang="zh-TW" sz="1000" dirty="0" err="1"/>
              <a:t>readindex</a:t>
            </a:r>
            <a:endParaRPr kumimoji="1" lang="zh-TW" altLang="en-US" sz="1000" dirty="0"/>
          </a:p>
        </p:txBody>
      </p:sp>
      <p:pic>
        <p:nvPicPr>
          <p:cNvPr id="3" name="圖片 2">
            <a:hlinkClick r:id="rId2"/>
            <a:extLst>
              <a:ext uri="{FF2B5EF4-FFF2-40B4-BE49-F238E27FC236}">
                <a16:creationId xmlns:a16="http://schemas.microsoft.com/office/drawing/2014/main" id="{4A0DFBEC-01C4-DDFA-F41B-4CADA89CA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3389" y="2476246"/>
            <a:ext cx="5967368" cy="3819370"/>
          </a:xfrm>
          <a:prstGeom prst="rect">
            <a:avLst/>
          </a:prstGeom>
        </p:spPr>
      </p:pic>
      <p:sp>
        <p:nvSpPr>
          <p:cNvPr id="4" name="六邊形 3">
            <a:extLst>
              <a:ext uri="{FF2B5EF4-FFF2-40B4-BE49-F238E27FC236}">
                <a16:creationId xmlns:a16="http://schemas.microsoft.com/office/drawing/2014/main" id="{9880FC8F-F64B-7F0B-511B-18735D8A8BE0}"/>
              </a:ext>
            </a:extLst>
          </p:cNvPr>
          <p:cNvSpPr/>
          <p:nvPr/>
        </p:nvSpPr>
        <p:spPr>
          <a:xfrm>
            <a:off x="5512811" y="4147078"/>
            <a:ext cx="1149246" cy="940982"/>
          </a:xfrm>
          <a:prstGeom prst="hexagon">
            <a:avLst/>
          </a:prstGeom>
          <a:noFill/>
          <a:ln w="57150" cmpd="sng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6562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843998-73C6-4C16-8984-777D1CFB6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735" y="137319"/>
            <a:ext cx="7485512" cy="1096962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5- TPT</a:t>
            </a:r>
            <a:r>
              <a:rPr lang="zh-TW" altLang="en-US" sz="3200" dirty="0"/>
              <a:t> 教師英文資源網站 </a:t>
            </a:r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0BE48611-B44E-465D-99C6-1722B6E4F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搜尋</a:t>
            </a:r>
            <a:r>
              <a:rPr lang="en-US" altLang="zh-TW" dirty="0"/>
              <a:t> teachers</a:t>
            </a:r>
            <a:r>
              <a:rPr lang="zh-TW" altLang="en-US" dirty="0"/>
              <a:t> </a:t>
            </a:r>
            <a:r>
              <a:rPr lang="en-US" altLang="zh-TW" dirty="0"/>
              <a:t>pay</a:t>
            </a:r>
            <a:r>
              <a:rPr lang="zh-TW" altLang="en-US" dirty="0"/>
              <a:t> </a:t>
            </a:r>
            <a:r>
              <a:rPr lang="en-US" altLang="zh-TW" dirty="0"/>
              <a:t>teachers</a:t>
            </a:r>
            <a:r>
              <a:rPr lang="zh-TW" altLang="en-US" dirty="0"/>
              <a:t>，內有許多免費</a:t>
            </a:r>
            <a:r>
              <a:rPr lang="en-US" altLang="zh-TW" dirty="0"/>
              <a:t>/</a:t>
            </a:r>
            <a:r>
              <a:rPr lang="zh-TW" altLang="en-US" dirty="0"/>
              <a:t>付費英語教學資源供下載使用。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A43DB84-9EE6-4C32-9014-8D452B0A14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17"/>
          <a:stretch/>
        </p:blipFill>
        <p:spPr>
          <a:xfrm>
            <a:off x="935665" y="2028029"/>
            <a:ext cx="6484193" cy="3756083"/>
          </a:xfrm>
          <a:prstGeom prst="rect">
            <a:avLst/>
          </a:prstGeom>
        </p:spPr>
      </p:pic>
      <p:sp>
        <p:nvSpPr>
          <p:cNvPr id="10" name="橢圓 9">
            <a:extLst>
              <a:ext uri="{FF2B5EF4-FFF2-40B4-BE49-F238E27FC236}">
                <a16:creationId xmlns:a16="http://schemas.microsoft.com/office/drawing/2014/main" id="{FBAEF95B-14E9-4F95-BD25-17062FE652BA}"/>
              </a:ext>
            </a:extLst>
          </p:cNvPr>
          <p:cNvSpPr/>
          <p:nvPr/>
        </p:nvSpPr>
        <p:spPr>
          <a:xfrm>
            <a:off x="6166884" y="2492905"/>
            <a:ext cx="468812" cy="36933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6000D77-6171-4563-9DC2-793B0C8821FB}"/>
              </a:ext>
            </a:extLst>
          </p:cNvPr>
          <p:cNvSpPr txBox="1"/>
          <p:nvPr/>
        </p:nvSpPr>
        <p:spPr>
          <a:xfrm>
            <a:off x="6635696" y="282859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C00000"/>
                </a:solidFill>
              </a:rPr>
              <a:t>註冊帳號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BB63C2A-EFE2-2503-D0D0-4F29AFBC2E5E}"/>
              </a:ext>
            </a:extLst>
          </p:cNvPr>
          <p:cNvSpPr txBox="1"/>
          <p:nvPr/>
        </p:nvSpPr>
        <p:spPr>
          <a:xfrm>
            <a:off x="3050590" y="6611779"/>
            <a:ext cx="30428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lang="zh-TW" altLang="en-US" sz="1000" dirty="0"/>
              <a:t>https://www.teacherspayteachers.com/</a:t>
            </a:r>
            <a:endParaRPr kumimoji="1"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64569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843998-73C6-4C16-8984-777D1CFB6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735" y="137319"/>
            <a:ext cx="7485512" cy="1096962"/>
          </a:xfrm>
        </p:spPr>
        <p:txBody>
          <a:bodyPr vert="horz" lIns="0" tIns="45720" rIns="0" bIns="45720" rtlCol="0" anchor="b">
            <a:normAutofit/>
          </a:bodyPr>
          <a:lstStyle/>
          <a:p>
            <a:r>
              <a:rPr lang="en-US" altLang="zh-TW" sz="3200" dirty="0"/>
              <a:t>5- TPT</a:t>
            </a:r>
            <a:r>
              <a:rPr lang="zh-TW" altLang="en-US" sz="3200" dirty="0"/>
              <a:t> 教師英文資源網站</a:t>
            </a:r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0BE48611-B44E-465D-99C6-1722B6E4F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A43DB84-9EE6-4C32-9014-8D452B0A14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54"/>
          <a:stretch/>
        </p:blipFill>
        <p:spPr>
          <a:xfrm>
            <a:off x="573742" y="1600200"/>
            <a:ext cx="8122023" cy="4662377"/>
          </a:xfrm>
          <a:prstGeom prst="rect">
            <a:avLst/>
          </a:prstGeom>
        </p:spPr>
      </p:pic>
      <p:sp>
        <p:nvSpPr>
          <p:cNvPr id="10" name="橢圓 9">
            <a:extLst>
              <a:ext uri="{FF2B5EF4-FFF2-40B4-BE49-F238E27FC236}">
                <a16:creationId xmlns:a16="http://schemas.microsoft.com/office/drawing/2014/main" id="{FBAEF95B-14E9-4F95-BD25-17062FE652BA}"/>
              </a:ext>
            </a:extLst>
          </p:cNvPr>
          <p:cNvSpPr/>
          <p:nvPr/>
        </p:nvSpPr>
        <p:spPr>
          <a:xfrm>
            <a:off x="6741459" y="2173942"/>
            <a:ext cx="896470" cy="587188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6000D77-6171-4563-9DC2-793B0C8821FB}"/>
              </a:ext>
            </a:extLst>
          </p:cNvPr>
          <p:cNvSpPr txBox="1"/>
          <p:nvPr/>
        </p:nvSpPr>
        <p:spPr>
          <a:xfrm>
            <a:off x="6635696" y="282859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C00000"/>
                </a:solidFill>
              </a:rPr>
              <a:t>註冊帳號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523F0E4-F8C9-40F0-8E22-7A62E00E80CB}"/>
              </a:ext>
            </a:extLst>
          </p:cNvPr>
          <p:cNvSpPr txBox="1"/>
          <p:nvPr/>
        </p:nvSpPr>
        <p:spPr>
          <a:xfrm>
            <a:off x="3050590" y="6611779"/>
            <a:ext cx="30428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lang="zh-TW" altLang="en-US" sz="1000" dirty="0"/>
              <a:t>https://www.teacherspayteachers.com/</a:t>
            </a:r>
            <a:endParaRPr kumimoji="1"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6031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2CC4F5BE-87EA-4BC6-969F-DC4A74C9AD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22"/>
          <a:stretch/>
        </p:blipFill>
        <p:spPr>
          <a:xfrm>
            <a:off x="816107" y="1600200"/>
            <a:ext cx="7498080" cy="446035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9A9C5AB-62EC-40F0-AC6C-52A943D01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45720" rIns="0" bIns="45720" rtlCol="0" anchor="b">
            <a:normAutofit/>
          </a:bodyPr>
          <a:lstStyle/>
          <a:p>
            <a:r>
              <a:rPr lang="en-US" altLang="zh-TW" sz="3200" dirty="0"/>
              <a:t>5- TPT</a:t>
            </a:r>
            <a:r>
              <a:rPr lang="zh-TW" altLang="en-US" sz="3200" dirty="0"/>
              <a:t> 教師英文資源網站</a:t>
            </a: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6944D6C2-DF49-42D8-A8C6-AF8041C11B55}"/>
              </a:ext>
            </a:extLst>
          </p:cNvPr>
          <p:cNvSpPr/>
          <p:nvPr/>
        </p:nvSpPr>
        <p:spPr>
          <a:xfrm>
            <a:off x="1149815" y="2694938"/>
            <a:ext cx="896470" cy="587188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B07C9E7-AA93-41E1-84C4-EEE7819223FD}"/>
              </a:ext>
            </a:extLst>
          </p:cNvPr>
          <p:cNvSpPr txBox="1"/>
          <p:nvPr/>
        </p:nvSpPr>
        <p:spPr>
          <a:xfrm>
            <a:off x="2046285" y="2803866"/>
            <a:ext cx="5315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輸入主題</a:t>
            </a:r>
            <a:r>
              <a:rPr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閱讀、節日、教室佈置、學習單等等</a:t>
            </a:r>
            <a:r>
              <a:rPr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endParaRPr lang="zh-TW" altLang="en-US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1BB742E-AD39-47FA-8F28-2B4D1474C899}"/>
              </a:ext>
            </a:extLst>
          </p:cNvPr>
          <p:cNvSpPr txBox="1"/>
          <p:nvPr/>
        </p:nvSpPr>
        <p:spPr>
          <a:xfrm>
            <a:off x="3050590" y="6611779"/>
            <a:ext cx="30428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lang="zh-TW" altLang="en-US" sz="1000" dirty="0"/>
              <a:t>https://www.teacherspayteachers.com/</a:t>
            </a:r>
            <a:endParaRPr kumimoji="1"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8234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C8763D-AA4D-4E1C-B786-ED3C3E943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45720" rIns="0" bIns="45720" rtlCol="0" anchor="b">
            <a:normAutofit/>
          </a:bodyPr>
          <a:lstStyle/>
          <a:p>
            <a:r>
              <a:rPr lang="en-US" altLang="zh-TW" sz="3200" dirty="0"/>
              <a:t>5- TPT</a:t>
            </a:r>
            <a:r>
              <a:rPr lang="zh-TW" altLang="en-US" sz="3200" dirty="0"/>
              <a:t> 教師英文資源網站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2735A67-CEC4-479C-946C-7154C29D08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9D09B71-CA1C-4F08-A59E-FCCFBF6925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176" b="5129"/>
          <a:stretch/>
        </p:blipFill>
        <p:spPr>
          <a:xfrm>
            <a:off x="716065" y="1600200"/>
            <a:ext cx="3533405" cy="468364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A68CDBD-4F3F-4645-B27D-872F51C1130B}"/>
              </a:ext>
            </a:extLst>
          </p:cNvPr>
          <p:cNvSpPr/>
          <p:nvPr/>
        </p:nvSpPr>
        <p:spPr>
          <a:xfrm>
            <a:off x="1084521" y="5052975"/>
            <a:ext cx="659219" cy="2711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7BAB7017-8EF3-4716-93A4-93FD90AE1B33}"/>
              </a:ext>
            </a:extLst>
          </p:cNvPr>
          <p:cNvSpPr txBox="1"/>
          <p:nvPr/>
        </p:nvSpPr>
        <p:spPr>
          <a:xfrm>
            <a:off x="0" y="4559632"/>
            <a:ext cx="325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若選擇 </a:t>
            </a:r>
            <a:r>
              <a:rPr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Free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，可獲得免費資源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3AE448BE-DAFD-41A5-8D72-FEBD0E6CD7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1" t="19999" r="72324" b="6931"/>
          <a:stretch/>
        </p:blipFill>
        <p:spPr>
          <a:xfrm>
            <a:off x="4515948" y="1600200"/>
            <a:ext cx="2788619" cy="476186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3D1C8B07-3E58-4A9F-AE0F-85DB4FACEC10}"/>
              </a:ext>
            </a:extLst>
          </p:cNvPr>
          <p:cNvSpPr/>
          <p:nvPr/>
        </p:nvSpPr>
        <p:spPr>
          <a:xfrm>
            <a:off x="4965535" y="2278912"/>
            <a:ext cx="765414" cy="2729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82D5C94-599A-4FCD-B47F-419ED69F68B0}"/>
              </a:ext>
            </a:extLst>
          </p:cNvPr>
          <p:cNvSpPr txBox="1"/>
          <p:nvPr/>
        </p:nvSpPr>
        <p:spPr>
          <a:xfrm>
            <a:off x="5730949" y="191138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選擇年級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DD72C7F-CD94-4776-992E-F20B2532F099}"/>
              </a:ext>
            </a:extLst>
          </p:cNvPr>
          <p:cNvSpPr txBox="1"/>
          <p:nvPr/>
        </p:nvSpPr>
        <p:spPr>
          <a:xfrm>
            <a:off x="3050590" y="6611779"/>
            <a:ext cx="30428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lang="zh-TW" altLang="en-US" sz="1000" dirty="0"/>
              <a:t>https://www.teacherspayteachers.com/</a:t>
            </a:r>
            <a:endParaRPr kumimoji="1"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9762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D2FD0236-90A9-4A07-ACF3-97EE78D9DC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85"/>
          <a:stretch/>
        </p:blipFill>
        <p:spPr>
          <a:xfrm>
            <a:off x="733077" y="1600199"/>
            <a:ext cx="7676707" cy="453478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CD9D290-5091-4C9F-9CFF-11EA2FBB7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45720" rIns="0" bIns="45720" rtlCol="0" anchor="b">
            <a:normAutofit/>
          </a:bodyPr>
          <a:lstStyle/>
          <a:p>
            <a:r>
              <a:rPr lang="en-US" altLang="zh-TW" sz="3200" dirty="0"/>
              <a:t>5- TPT</a:t>
            </a:r>
            <a:r>
              <a:rPr lang="zh-TW" altLang="en-US" sz="3200" dirty="0"/>
              <a:t> 教師英文資源網站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3D25D97-77B7-4E71-9AB0-81206C3F095B}"/>
              </a:ext>
            </a:extLst>
          </p:cNvPr>
          <p:cNvSpPr/>
          <p:nvPr/>
        </p:nvSpPr>
        <p:spPr>
          <a:xfrm>
            <a:off x="6030462" y="3886199"/>
            <a:ext cx="1796903" cy="42796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7420C2B-3206-4C72-AE3E-27626F60C727}"/>
              </a:ext>
            </a:extLst>
          </p:cNvPr>
          <p:cNvSpPr txBox="1"/>
          <p:nvPr/>
        </p:nvSpPr>
        <p:spPr>
          <a:xfrm>
            <a:off x="5455625" y="3274496"/>
            <a:ext cx="2946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點擊</a:t>
            </a:r>
            <a:r>
              <a:rPr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Download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，即可使用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E6E11F9-F673-41E6-B15B-E9385E8C3680}"/>
              </a:ext>
            </a:extLst>
          </p:cNvPr>
          <p:cNvSpPr txBox="1"/>
          <p:nvPr/>
        </p:nvSpPr>
        <p:spPr>
          <a:xfrm>
            <a:off x="3050590" y="6611779"/>
            <a:ext cx="30428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lang="zh-TW" altLang="en-US" sz="1000" dirty="0"/>
              <a:t>https://www.teacherspayteachers.com/</a:t>
            </a:r>
            <a:endParaRPr kumimoji="1"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60717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C14C3A-379A-4AB7-8EB2-1F6E0A7C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45720" rIns="0" bIns="45720" rtlCol="0" anchor="b">
            <a:normAutofit/>
          </a:bodyPr>
          <a:lstStyle/>
          <a:p>
            <a:r>
              <a:rPr lang="en-US" altLang="zh-TW" sz="3200" dirty="0"/>
              <a:t>6- Cool English </a:t>
            </a:r>
            <a:endParaRPr lang="zh-TW" altLang="en-US" sz="32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6838C91-1469-421F-9776-B6D745036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B1AF315-499D-40BF-9348-621132E99B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31"/>
          <a:stretch/>
        </p:blipFill>
        <p:spPr>
          <a:xfrm>
            <a:off x="828106" y="1600200"/>
            <a:ext cx="7486650" cy="443909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C02F797-5E0B-49CA-94C9-E15A8184D6C5}"/>
              </a:ext>
            </a:extLst>
          </p:cNvPr>
          <p:cNvSpPr/>
          <p:nvPr/>
        </p:nvSpPr>
        <p:spPr>
          <a:xfrm>
            <a:off x="6710946" y="2163725"/>
            <a:ext cx="912599" cy="32429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165C669-43FB-41F2-B48E-10B778AF2F32}"/>
              </a:ext>
            </a:extLst>
          </p:cNvPr>
          <p:cNvSpPr txBox="1"/>
          <p:nvPr/>
        </p:nvSpPr>
        <p:spPr>
          <a:xfrm>
            <a:off x="6614575" y="254572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註冊教師帳號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9B885F6-CE58-4DAB-AC2E-F2F5B46962C7}"/>
              </a:ext>
            </a:extLst>
          </p:cNvPr>
          <p:cNvSpPr txBox="1"/>
          <p:nvPr/>
        </p:nvSpPr>
        <p:spPr>
          <a:xfrm>
            <a:off x="3266995" y="6611779"/>
            <a:ext cx="26100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lang="en-US" altLang="zh-TW" sz="1000" dirty="0"/>
              <a:t>https://</a:t>
            </a:r>
            <a:r>
              <a:rPr lang="en-US" altLang="zh-TW" sz="1000" dirty="0" err="1"/>
              <a:t>www.coolenglish.edu.tw</a:t>
            </a:r>
            <a:r>
              <a:rPr lang="en-US" altLang="zh-TW" sz="1000" dirty="0"/>
              <a:t>/</a:t>
            </a:r>
            <a:endParaRPr kumimoji="1"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0159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A6F507AF-7056-4364-8053-9F3820FA0BEE}"/>
              </a:ext>
            </a:extLst>
          </p:cNvPr>
          <p:cNvSpPr txBox="1">
            <a:spLocks/>
          </p:cNvSpPr>
          <p:nvPr/>
        </p:nvSpPr>
        <p:spPr>
          <a:xfrm>
            <a:off x="829813" y="137319"/>
            <a:ext cx="748551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defTabSz="685800">
              <a:lnSpc>
                <a:spcPct val="90000"/>
              </a:lnSpc>
              <a:spcBef>
                <a:spcPct val="0"/>
              </a:spcBef>
              <a:buNone/>
              <a:defRPr sz="3200" b="1"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r>
              <a:rPr lang="en-US" altLang="zh-TW" dirty="0"/>
              <a:t>6- Cool English 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0E8298D-B3D6-472E-8AA7-A7A6DF84B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186" y="1611257"/>
            <a:ext cx="7389628" cy="461851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97DD061-233B-472F-9049-AA46D02E536D}"/>
              </a:ext>
            </a:extLst>
          </p:cNvPr>
          <p:cNvSpPr/>
          <p:nvPr/>
        </p:nvSpPr>
        <p:spPr>
          <a:xfrm>
            <a:off x="4318621" y="2195622"/>
            <a:ext cx="668050" cy="3030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CAAB71D-21D5-44F1-8516-361CADD919A5}"/>
              </a:ext>
            </a:extLst>
          </p:cNvPr>
          <p:cNvSpPr txBox="1"/>
          <p:nvPr/>
        </p:nvSpPr>
        <p:spPr>
          <a:xfrm>
            <a:off x="6284965" y="298523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建立班級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9AE86CE-D551-44F0-96C4-E24FBD13CB55}"/>
              </a:ext>
            </a:extLst>
          </p:cNvPr>
          <p:cNvSpPr/>
          <p:nvPr/>
        </p:nvSpPr>
        <p:spPr>
          <a:xfrm>
            <a:off x="6395514" y="3322823"/>
            <a:ext cx="997447" cy="3030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BE109795-5C0D-485D-9557-C9A739BAA7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517" t="13895" r="51471" b="60817"/>
          <a:stretch/>
        </p:blipFill>
        <p:spPr>
          <a:xfrm>
            <a:off x="3200764" y="2498651"/>
            <a:ext cx="915324" cy="13240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09D695DE-8302-492E-8C41-C53EF8FCC90A}"/>
              </a:ext>
            </a:extLst>
          </p:cNvPr>
          <p:cNvSpPr/>
          <p:nvPr/>
        </p:nvSpPr>
        <p:spPr>
          <a:xfrm>
            <a:off x="3529412" y="3067492"/>
            <a:ext cx="634718" cy="20482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箭號: 向下 13">
            <a:extLst>
              <a:ext uri="{FF2B5EF4-FFF2-40B4-BE49-F238E27FC236}">
                <a16:creationId xmlns:a16="http://schemas.microsoft.com/office/drawing/2014/main" id="{2506D1A9-3C24-4D22-AF76-510807E165BB}"/>
              </a:ext>
            </a:extLst>
          </p:cNvPr>
          <p:cNvSpPr/>
          <p:nvPr/>
        </p:nvSpPr>
        <p:spPr>
          <a:xfrm rot="981003">
            <a:off x="3926662" y="2429922"/>
            <a:ext cx="45719" cy="521187"/>
          </a:xfrm>
          <a:prstGeom prst="down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8A770DE-7D7E-4B43-9204-FE110C91B988}"/>
              </a:ext>
            </a:extLst>
          </p:cNvPr>
          <p:cNvSpPr txBox="1"/>
          <p:nvPr/>
        </p:nvSpPr>
        <p:spPr>
          <a:xfrm>
            <a:off x="4231146" y="3009326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可以用團體註冊，</a:t>
            </a:r>
            <a:endParaRPr lang="en-US" altLang="zh-TW" sz="12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快速匯入學生資料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1545F40-869E-4FEC-94BF-531CF3920E29}"/>
              </a:ext>
            </a:extLst>
          </p:cNvPr>
          <p:cNvSpPr txBox="1"/>
          <p:nvPr/>
        </p:nvSpPr>
        <p:spPr>
          <a:xfrm>
            <a:off x="3266995" y="6611779"/>
            <a:ext cx="26100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lang="en-US" altLang="zh-TW" sz="1000" dirty="0"/>
              <a:t>https://</a:t>
            </a:r>
            <a:r>
              <a:rPr lang="en-US" altLang="zh-TW" sz="1000" dirty="0" err="1"/>
              <a:t>www.coolenglish.edu.tw</a:t>
            </a:r>
            <a:r>
              <a:rPr lang="en-US" altLang="zh-TW" sz="1000" dirty="0"/>
              <a:t>/</a:t>
            </a:r>
            <a:endParaRPr kumimoji="1"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48245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6E9C95A-DB9E-4E45-8753-A72385E59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45720" rIns="0" bIns="45720" rtlCol="0" anchor="b">
            <a:normAutofit/>
          </a:bodyPr>
          <a:lstStyle/>
          <a:p>
            <a:r>
              <a:rPr lang="en-US" altLang="zh-TW" sz="3200" dirty="0"/>
              <a:t>6- Cool English </a:t>
            </a:r>
            <a:endParaRPr lang="zh-TW" altLang="en-US" sz="32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B66C451-19E9-4707-A216-C6D763E0DB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26" r="1787" b="20884"/>
          <a:stretch/>
        </p:blipFill>
        <p:spPr>
          <a:xfrm>
            <a:off x="414100" y="1919177"/>
            <a:ext cx="8729900" cy="371607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B4CE544-0C5B-405F-A911-F97076E71CC2}"/>
              </a:ext>
            </a:extLst>
          </p:cNvPr>
          <p:cNvSpPr/>
          <p:nvPr/>
        </p:nvSpPr>
        <p:spPr>
          <a:xfrm>
            <a:off x="2636277" y="2993064"/>
            <a:ext cx="634718" cy="20482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425603B-1D5A-484C-855B-8E76BB341174}"/>
              </a:ext>
            </a:extLst>
          </p:cNvPr>
          <p:cNvSpPr/>
          <p:nvPr/>
        </p:nvSpPr>
        <p:spPr>
          <a:xfrm>
            <a:off x="2455235" y="1968567"/>
            <a:ext cx="790662" cy="2459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1B9393A-7054-48A4-9A21-0ACA37E6A7CB}"/>
              </a:ext>
            </a:extLst>
          </p:cNvPr>
          <p:cNvSpPr txBox="1"/>
          <p:nvPr/>
        </p:nvSpPr>
        <p:spPr>
          <a:xfrm>
            <a:off x="828675" y="2910811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點入 閱讀專區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C7B543D-1018-4A08-B89C-6D87A065A838}"/>
              </a:ext>
            </a:extLst>
          </p:cNvPr>
          <p:cNvSpPr txBox="1"/>
          <p:nvPr/>
        </p:nvSpPr>
        <p:spPr>
          <a:xfrm>
            <a:off x="3266995" y="6611779"/>
            <a:ext cx="26100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lang="en-US" altLang="zh-TW" sz="1000" dirty="0"/>
              <a:t>https://</a:t>
            </a:r>
            <a:r>
              <a:rPr lang="en-US" altLang="zh-TW" sz="1000" dirty="0" err="1"/>
              <a:t>www.coolenglish.edu.tw</a:t>
            </a:r>
            <a:r>
              <a:rPr lang="en-US" altLang="zh-TW" sz="1000" dirty="0"/>
              <a:t>/</a:t>
            </a:r>
            <a:endParaRPr kumimoji="1"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91225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3F949AA-50D1-4F88-BA1C-D4A1714AA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45720" rIns="0" bIns="45720" rtlCol="0" anchor="b">
            <a:normAutofit/>
          </a:bodyPr>
          <a:lstStyle/>
          <a:p>
            <a:r>
              <a:rPr lang="en-US" altLang="zh-TW" sz="3200" dirty="0"/>
              <a:t>6- Cool English </a:t>
            </a:r>
            <a:endParaRPr lang="zh-TW" altLang="en-US" sz="32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75AD45F-9876-41F3-925F-CE0BAF8551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8A1E790-4D35-44E4-B917-7E1244C7DC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80" r="2325" b="5256"/>
          <a:stretch/>
        </p:blipFill>
        <p:spPr>
          <a:xfrm>
            <a:off x="212651" y="1600200"/>
            <a:ext cx="8931349" cy="475275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E2D930B-8BF1-476A-B5BF-2B695C6D494C}"/>
              </a:ext>
            </a:extLst>
          </p:cNvPr>
          <p:cNvSpPr/>
          <p:nvPr/>
        </p:nvSpPr>
        <p:spPr>
          <a:xfrm>
            <a:off x="2880826" y="3721394"/>
            <a:ext cx="5677910" cy="263155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0C4FE13-3FFE-406C-AF78-14730F1C5B08}"/>
              </a:ext>
            </a:extLst>
          </p:cNvPr>
          <p:cNvSpPr txBox="1"/>
          <p:nvPr/>
        </p:nvSpPr>
        <p:spPr>
          <a:xfrm>
            <a:off x="6420177" y="3230562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學生可閱讀適性有聲繪本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A120BE9-FAB0-4E44-999D-F0B9F9A5D278}"/>
              </a:ext>
            </a:extLst>
          </p:cNvPr>
          <p:cNvSpPr txBox="1"/>
          <p:nvPr/>
        </p:nvSpPr>
        <p:spPr>
          <a:xfrm>
            <a:off x="3266995" y="6611779"/>
            <a:ext cx="26100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lang="en-US" altLang="zh-TW" sz="1000" dirty="0"/>
              <a:t>https://</a:t>
            </a:r>
            <a:r>
              <a:rPr lang="en-US" altLang="zh-TW" sz="1000" dirty="0" err="1"/>
              <a:t>www.coolenglish.edu.tw</a:t>
            </a:r>
            <a:r>
              <a:rPr lang="en-US" altLang="zh-TW" sz="1000" dirty="0"/>
              <a:t>/</a:t>
            </a:r>
            <a:endParaRPr kumimoji="1"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0867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282BD5-1839-47E9-9C97-4FC2E1D1D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45720" rIns="0" bIns="45720" rtlCol="0" anchor="b">
            <a:normAutofit/>
          </a:bodyPr>
          <a:lstStyle/>
          <a:p>
            <a:r>
              <a:rPr lang="en-US" altLang="zh-TW" sz="3200" dirty="0"/>
              <a:t>6- Cool English </a:t>
            </a:r>
            <a:endParaRPr lang="zh-TW" altLang="en-US" sz="32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BF96B34-D433-46D2-B205-D6E6159046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A6D344E-BF8C-418C-B5F3-B184900DC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" y="1600200"/>
            <a:ext cx="7485512" cy="467844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E5AD73A-77E1-4D13-A211-9031F8AF94E7}"/>
              </a:ext>
            </a:extLst>
          </p:cNvPr>
          <p:cNvSpPr/>
          <p:nvPr/>
        </p:nvSpPr>
        <p:spPr>
          <a:xfrm>
            <a:off x="2966483" y="3083442"/>
            <a:ext cx="1604947" cy="20867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84BA6CF-10D5-4F8C-BBE8-C40AB0908DF6}"/>
              </a:ext>
            </a:extLst>
          </p:cNvPr>
          <p:cNvSpPr txBox="1"/>
          <p:nvPr/>
        </p:nvSpPr>
        <p:spPr>
          <a:xfrm>
            <a:off x="993614" y="3859619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點入 </a:t>
            </a:r>
            <a:r>
              <a:rPr lang="en-US" altLang="zh-TW" b="1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BookFLIX</a:t>
            </a:r>
            <a:endParaRPr lang="zh-TW" altLang="en-US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990DF91-9FB1-42A0-8F37-C00FB0EF64F2}"/>
              </a:ext>
            </a:extLst>
          </p:cNvPr>
          <p:cNvSpPr txBox="1"/>
          <p:nvPr/>
        </p:nvSpPr>
        <p:spPr>
          <a:xfrm>
            <a:off x="3266995" y="6611779"/>
            <a:ext cx="26100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lang="en-US" altLang="zh-TW" sz="1000" dirty="0"/>
              <a:t>https://</a:t>
            </a:r>
            <a:r>
              <a:rPr lang="en-US" altLang="zh-TW" sz="1000" dirty="0" err="1"/>
              <a:t>www.coolenglish.edu.tw</a:t>
            </a:r>
            <a:r>
              <a:rPr lang="en-US" altLang="zh-TW" sz="1000" dirty="0"/>
              <a:t>/</a:t>
            </a:r>
            <a:endParaRPr kumimoji="1"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92823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 altLang="zh-TW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1-CIRN </a:t>
            </a:r>
            <a:r>
              <a:rPr lang="zh-TW" altLang="en-US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國民中小學課程與教學資源整合平臺</a:t>
            </a:r>
            <a:r>
              <a:rPr lang="en-US" altLang="zh-TW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~</a:t>
            </a:r>
            <a:r>
              <a:rPr lang="zh-TW" altLang="en-US" sz="3200" dirty="0"/>
              <a:t>閱讀篇</a:t>
            </a:r>
          </a:p>
        </p:txBody>
      </p:sp>
      <p:sp>
        <p:nvSpPr>
          <p:cNvPr id="14" name="內容預留位置 13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全國圖書教師輔導團</a:t>
            </a: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zh-TW" alt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1F1C2B8-1E6D-A37E-80C2-559D5C79228B}"/>
              </a:ext>
            </a:extLst>
          </p:cNvPr>
          <p:cNvSpPr txBox="1"/>
          <p:nvPr/>
        </p:nvSpPr>
        <p:spPr>
          <a:xfrm>
            <a:off x="2632206" y="6611779"/>
            <a:ext cx="38795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kumimoji="1" lang="en" altLang="zh-TW" sz="1000" dirty="0"/>
              <a:t>https://</a:t>
            </a:r>
            <a:r>
              <a:rPr kumimoji="1" lang="en" altLang="zh-TW" sz="1000" dirty="0" err="1"/>
              <a:t>cirn.moe.edu.tw</a:t>
            </a:r>
            <a:r>
              <a:rPr kumimoji="1" lang="en" altLang="zh-TW" sz="1000" dirty="0"/>
              <a:t>/Module/</a:t>
            </a:r>
            <a:r>
              <a:rPr kumimoji="1" lang="en" altLang="zh-TW" sz="1000" dirty="0" err="1"/>
              <a:t>index.aspx?sid</a:t>
            </a:r>
            <a:r>
              <a:rPr kumimoji="1" lang="en" altLang="zh-TW" sz="1000" dirty="0"/>
              <a:t>=1186</a:t>
            </a:r>
            <a:endParaRPr kumimoji="1" lang="zh-TW" altLang="en-US" sz="1000" dirty="0"/>
          </a:p>
        </p:txBody>
      </p:sp>
      <p:pic>
        <p:nvPicPr>
          <p:cNvPr id="3" name="圖片 2">
            <a:hlinkClick r:id="rId2"/>
            <a:extLst>
              <a:ext uri="{FF2B5EF4-FFF2-40B4-BE49-F238E27FC236}">
                <a16:creationId xmlns:a16="http://schemas.microsoft.com/office/drawing/2014/main" id="{4A0DFBEC-01C4-DDFA-F41B-4CADA89CA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197" y="2460171"/>
            <a:ext cx="7559607" cy="383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6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833F8EC-0373-45FC-9818-DED451C4F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45720" rIns="0" bIns="45720" rtlCol="0" anchor="b">
            <a:normAutofit/>
          </a:bodyPr>
          <a:lstStyle/>
          <a:p>
            <a:r>
              <a:rPr lang="en-US" altLang="zh-TW" sz="3200" dirty="0"/>
              <a:t>6- Cool English </a:t>
            </a:r>
            <a:endParaRPr lang="zh-TW" altLang="en-US" sz="3200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23748DAD-9027-4EBE-B967-CC82A26B36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18" t="580" r="28634" b="8256"/>
          <a:stretch/>
        </p:blipFill>
        <p:spPr>
          <a:xfrm>
            <a:off x="828675" y="1382232"/>
            <a:ext cx="6453963" cy="5227178"/>
          </a:xfr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9A7ED51E-23AA-4D79-9D7D-686DA58D2990}"/>
              </a:ext>
            </a:extLst>
          </p:cNvPr>
          <p:cNvSpPr txBox="1"/>
          <p:nvPr/>
        </p:nvSpPr>
        <p:spPr>
          <a:xfrm>
            <a:off x="828675" y="4136066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內有各主題有聲書籍</a:t>
            </a:r>
            <a:endParaRPr lang="en-US" altLang="zh-TW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和影片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7A85A83-BF08-4B6B-BDE1-08041F6599DA}"/>
              </a:ext>
            </a:extLst>
          </p:cNvPr>
          <p:cNvSpPr txBox="1"/>
          <p:nvPr/>
        </p:nvSpPr>
        <p:spPr>
          <a:xfrm>
            <a:off x="3266995" y="6611779"/>
            <a:ext cx="26100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lang="en-US" altLang="zh-TW" sz="1000" dirty="0"/>
              <a:t>https://</a:t>
            </a:r>
            <a:r>
              <a:rPr lang="en-US" altLang="zh-TW" sz="1000" dirty="0" err="1"/>
              <a:t>www.coolenglish.edu.tw</a:t>
            </a:r>
            <a:r>
              <a:rPr lang="en-US" altLang="zh-TW" sz="1000" dirty="0"/>
              <a:t>/</a:t>
            </a:r>
            <a:endParaRPr kumimoji="1"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02239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DBDC0E7-2998-4F73-9445-EBF6C3287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45720" rIns="0" bIns="45720" rtlCol="0" anchor="b">
            <a:normAutofit/>
          </a:bodyPr>
          <a:lstStyle/>
          <a:p>
            <a:r>
              <a:rPr lang="en-US" altLang="zh-TW" sz="3200" dirty="0"/>
              <a:t>6- Cool English </a:t>
            </a:r>
            <a:endParaRPr lang="zh-TW" altLang="en-US" sz="32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5959126-ABAA-404A-A390-01501A0A0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4D5BFDB-14B7-4092-91E4-09AF080FFB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8" r="28489" b="7861"/>
          <a:stretch/>
        </p:blipFill>
        <p:spPr>
          <a:xfrm>
            <a:off x="764214" y="1492355"/>
            <a:ext cx="7858127" cy="4679845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9A19B22-F43F-4DB5-8128-1A4D451EDDDF}"/>
              </a:ext>
            </a:extLst>
          </p:cNvPr>
          <p:cNvSpPr txBox="1"/>
          <p:nvPr/>
        </p:nvSpPr>
        <p:spPr>
          <a:xfrm>
            <a:off x="2359763" y="2328532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觀看故事影片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7C6531A-2791-4468-BB6A-67687DCBB552}"/>
              </a:ext>
            </a:extLst>
          </p:cNvPr>
          <p:cNvSpPr txBox="1"/>
          <p:nvPr/>
        </p:nvSpPr>
        <p:spPr>
          <a:xfrm>
            <a:off x="2359763" y="2630710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閱讀繪本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DD1171C-AFFD-494A-BF42-7B75E7D1DA47}"/>
              </a:ext>
            </a:extLst>
          </p:cNvPr>
          <p:cNvSpPr txBox="1"/>
          <p:nvPr/>
        </p:nvSpPr>
        <p:spPr>
          <a:xfrm>
            <a:off x="2621244" y="3188672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閱讀測驗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AAFCBFF5-0760-4079-AB99-5ECD992DFE70}"/>
              </a:ext>
            </a:extLst>
          </p:cNvPr>
          <p:cNvSpPr txBox="1"/>
          <p:nvPr/>
        </p:nvSpPr>
        <p:spPr>
          <a:xfrm>
            <a:off x="3266995" y="6611779"/>
            <a:ext cx="26100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lang="en-US" altLang="zh-TW" sz="1000" dirty="0"/>
              <a:t>https://</a:t>
            </a:r>
            <a:r>
              <a:rPr lang="en-US" altLang="zh-TW" sz="1000" dirty="0" err="1"/>
              <a:t>www.coolenglish.edu.tw</a:t>
            </a:r>
            <a:r>
              <a:rPr lang="en-US" altLang="zh-TW" sz="1000" dirty="0"/>
              <a:t>/</a:t>
            </a:r>
            <a:endParaRPr kumimoji="1"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70904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68C527A-046A-B155-4814-1027558F4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45720" rIns="0" bIns="45720" rtlCol="0" anchor="b">
            <a:normAutofit/>
          </a:bodyPr>
          <a:lstStyle/>
          <a:p>
            <a:r>
              <a:rPr lang="en-US" altLang="zh-TW" sz="3200" dirty="0"/>
              <a:t>7-CIRN</a:t>
            </a:r>
            <a:r>
              <a:rPr lang="zh-TW" altLang="en-US" sz="3200" dirty="0"/>
              <a:t>國中小部分領域融入雙語教學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CC3CCB4-97D0-648D-4006-97F34B3F29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812" b="5215"/>
          <a:stretch/>
        </p:blipFill>
        <p:spPr>
          <a:xfrm>
            <a:off x="718568" y="1609725"/>
            <a:ext cx="7705725" cy="4543425"/>
          </a:xfr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D6596027-5352-9F5A-4AC4-6DC599FFFD7D}"/>
              </a:ext>
            </a:extLst>
          </p:cNvPr>
          <p:cNvSpPr txBox="1"/>
          <p:nvPr/>
        </p:nvSpPr>
        <p:spPr>
          <a:xfrm>
            <a:off x="2205038" y="6611779"/>
            <a:ext cx="4733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lang="en-US" altLang="zh-TW" sz="1000" dirty="0"/>
              <a:t>https://cirn.moe.edu.tw/WebFile/index.aspx?sid=1192&amp;mid=14714</a:t>
            </a:r>
            <a:endParaRPr kumimoji="1" lang="zh-TW" altLang="en-US" sz="10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0061333-1227-4012-0C07-251647AAEA28}"/>
              </a:ext>
            </a:extLst>
          </p:cNvPr>
          <p:cNvSpPr/>
          <p:nvPr/>
        </p:nvSpPr>
        <p:spPr>
          <a:xfrm>
            <a:off x="2971800" y="4343400"/>
            <a:ext cx="3609975" cy="17049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接點: 肘形 9">
            <a:extLst>
              <a:ext uri="{FF2B5EF4-FFF2-40B4-BE49-F238E27FC236}">
                <a16:creationId xmlns:a16="http://schemas.microsoft.com/office/drawing/2014/main" id="{2C239511-023C-8D51-1FAD-ADA5E18D4820}"/>
              </a:ext>
            </a:extLst>
          </p:cNvPr>
          <p:cNvCxnSpPr/>
          <p:nvPr/>
        </p:nvCxnSpPr>
        <p:spPr>
          <a:xfrm>
            <a:off x="1447800" y="3790950"/>
            <a:ext cx="1409700" cy="952500"/>
          </a:xfrm>
          <a:prstGeom prst="bentConnector3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A25430F1-3620-D697-B879-0FB394E33ADF}"/>
              </a:ext>
            </a:extLst>
          </p:cNvPr>
          <p:cNvSpPr txBox="1"/>
          <p:nvPr/>
        </p:nvSpPr>
        <p:spPr>
          <a:xfrm>
            <a:off x="944113" y="3114675"/>
            <a:ext cx="38938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C00000"/>
                </a:solidFill>
              </a:rPr>
              <a:t>下載各領域英語教學詞彙</a:t>
            </a: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BCD7E14E-82AB-50C7-E5C3-32E98DFBA299}"/>
              </a:ext>
            </a:extLst>
          </p:cNvPr>
          <p:cNvSpPr/>
          <p:nvPr/>
        </p:nvSpPr>
        <p:spPr>
          <a:xfrm>
            <a:off x="1762125" y="4981575"/>
            <a:ext cx="1000125" cy="3619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421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68C527A-046A-B155-4814-1027558F4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45720" rIns="0" bIns="45720" rtlCol="0" anchor="b">
            <a:normAutofit/>
          </a:bodyPr>
          <a:lstStyle/>
          <a:p>
            <a:r>
              <a:rPr lang="en-US" altLang="zh-TW" sz="3200" dirty="0"/>
              <a:t>7-CIRN</a:t>
            </a:r>
            <a:r>
              <a:rPr lang="zh-TW" altLang="en-US" sz="3200" dirty="0"/>
              <a:t>國中小部分領域融入雙語教學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6596027-5352-9F5A-4AC4-6DC599FFFD7D}"/>
              </a:ext>
            </a:extLst>
          </p:cNvPr>
          <p:cNvSpPr txBox="1"/>
          <p:nvPr/>
        </p:nvSpPr>
        <p:spPr>
          <a:xfrm>
            <a:off x="2205038" y="6611779"/>
            <a:ext cx="4733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lang="en-US" altLang="zh-TW" sz="1000" dirty="0"/>
              <a:t>https://cirn.moe.edu.tw/WebFile/index.aspx?sid=1192&amp;mid=14714</a:t>
            </a:r>
            <a:endParaRPr kumimoji="1" lang="zh-TW" altLang="en-US" sz="1000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0083441E-AB37-6C45-5A16-D67AE96E92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21" t="17592" r="36042" b="8889"/>
          <a:stretch/>
        </p:blipFill>
        <p:spPr>
          <a:xfrm>
            <a:off x="607271" y="1390224"/>
            <a:ext cx="4026641" cy="497998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D82D6881-B683-5999-96EC-1DA7926505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17" t="22592" r="30548" b="10926"/>
          <a:stretch/>
        </p:blipFill>
        <p:spPr>
          <a:xfrm>
            <a:off x="4743450" y="1390224"/>
            <a:ext cx="4026641" cy="2924176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847B4874-1EA6-4D51-EE3C-5FB9DC02E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4340" y="4397842"/>
            <a:ext cx="4402985" cy="1943371"/>
          </a:xfrm>
          <a:prstGeom prst="rect">
            <a:avLst/>
          </a:prstGeom>
        </p:spPr>
      </p:pic>
      <p:sp>
        <p:nvSpPr>
          <p:cNvPr id="17" name="橢圓 16">
            <a:extLst>
              <a:ext uri="{FF2B5EF4-FFF2-40B4-BE49-F238E27FC236}">
                <a16:creationId xmlns:a16="http://schemas.microsoft.com/office/drawing/2014/main" id="{8422EF5D-2B99-FC34-5303-35927F87E1DD}"/>
              </a:ext>
            </a:extLst>
          </p:cNvPr>
          <p:cNvSpPr/>
          <p:nvPr/>
        </p:nvSpPr>
        <p:spPr>
          <a:xfrm>
            <a:off x="3800475" y="1819275"/>
            <a:ext cx="942975" cy="25241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DB22B010-E6B1-D80B-4898-42F1F258A894}"/>
              </a:ext>
            </a:extLst>
          </p:cNvPr>
          <p:cNvCxnSpPr/>
          <p:nvPr/>
        </p:nvCxnSpPr>
        <p:spPr>
          <a:xfrm>
            <a:off x="3457575" y="2209800"/>
            <a:ext cx="247650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7BAF6DAE-EA05-6433-F7C6-C8C0D22E9C16}"/>
              </a:ext>
            </a:extLst>
          </p:cNvPr>
          <p:cNvSpPr txBox="1"/>
          <p:nvPr/>
        </p:nvSpPr>
        <p:spPr>
          <a:xfrm>
            <a:off x="3057525" y="1819275"/>
            <a:ext cx="5238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C00000"/>
                </a:solidFill>
              </a:rPr>
              <a:t>各領域皆有一本集錦</a:t>
            </a:r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94D313F5-02B5-B0D9-70EB-2C6AAED99041}"/>
              </a:ext>
            </a:extLst>
          </p:cNvPr>
          <p:cNvSpPr/>
          <p:nvPr/>
        </p:nvSpPr>
        <p:spPr>
          <a:xfrm>
            <a:off x="4962525" y="1514475"/>
            <a:ext cx="647700" cy="44767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2FEC9FA4-D101-4706-436B-CBE9B177B0C9}"/>
              </a:ext>
            </a:extLst>
          </p:cNvPr>
          <p:cNvSpPr/>
          <p:nvPr/>
        </p:nvSpPr>
        <p:spPr>
          <a:xfrm>
            <a:off x="4664815" y="4448176"/>
            <a:ext cx="647700" cy="44767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8AF4D9BC-8392-19F7-6B6B-C15E2E36FC7E}"/>
              </a:ext>
            </a:extLst>
          </p:cNvPr>
          <p:cNvCxnSpPr/>
          <p:nvPr/>
        </p:nvCxnSpPr>
        <p:spPr>
          <a:xfrm>
            <a:off x="5753100" y="1738312"/>
            <a:ext cx="278554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1F8F94E1-0537-40E2-A689-C19585EA4CE6}"/>
              </a:ext>
            </a:extLst>
          </p:cNvPr>
          <p:cNvSpPr txBox="1"/>
          <p:nvPr/>
        </p:nvSpPr>
        <p:spPr>
          <a:xfrm>
            <a:off x="6031654" y="1418799"/>
            <a:ext cx="2847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C00000"/>
                </a:solidFill>
              </a:rPr>
              <a:t>內含各年級簡易的單字和句型</a:t>
            </a:r>
          </a:p>
        </p:txBody>
      </p:sp>
    </p:spTree>
    <p:extLst>
      <p:ext uri="{BB962C8B-B14F-4D97-AF65-F5344CB8AC3E}">
        <p14:creationId xmlns:p14="http://schemas.microsoft.com/office/powerpoint/2010/main" val="279214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68C527A-046A-B155-4814-1027558F4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45720" rIns="0" bIns="45720" rtlCol="0" anchor="b">
            <a:normAutofit/>
          </a:bodyPr>
          <a:lstStyle/>
          <a:p>
            <a:r>
              <a:rPr lang="en-US" altLang="zh-TW" sz="3200" dirty="0"/>
              <a:t>7-CIRN</a:t>
            </a:r>
            <a:r>
              <a:rPr lang="zh-TW" altLang="en-US" sz="3200" dirty="0"/>
              <a:t>國中小部分領域融入雙語教學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6596027-5352-9F5A-4AC4-6DC599FFFD7D}"/>
              </a:ext>
            </a:extLst>
          </p:cNvPr>
          <p:cNvSpPr txBox="1"/>
          <p:nvPr/>
        </p:nvSpPr>
        <p:spPr>
          <a:xfrm>
            <a:off x="2205038" y="6611779"/>
            <a:ext cx="4733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zh-TW"/>
            </a:defPPr>
            <a:lvl1pPr>
              <a:defRPr kumimoji="1" sz="1000"/>
            </a:lvl1pPr>
          </a:lstStyle>
          <a:p>
            <a:r>
              <a:rPr lang="zh-TW" altLang="en-US" dirty="0"/>
              <a:t>資料取自</a:t>
            </a:r>
            <a:r>
              <a:rPr lang="en-US" altLang="zh-TW" dirty="0"/>
              <a:t>https://cirn.moe.edu.tw/WebFile/index.aspx?sid=1192&amp;mid=14714</a:t>
            </a:r>
            <a:endParaRPr lang="zh-TW" altLang="en-US" dirty="0"/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CEC224B3-5C2D-A2EB-6F2A-396EEBE5DB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489" b="4990"/>
          <a:stretch/>
        </p:blipFill>
        <p:spPr>
          <a:xfrm>
            <a:off x="827537" y="1409700"/>
            <a:ext cx="7486650" cy="4610100"/>
          </a:xfrm>
        </p:spPr>
      </p:pic>
      <p:sp>
        <p:nvSpPr>
          <p:cNvPr id="9" name="橢圓 8">
            <a:extLst>
              <a:ext uri="{FF2B5EF4-FFF2-40B4-BE49-F238E27FC236}">
                <a16:creationId xmlns:a16="http://schemas.microsoft.com/office/drawing/2014/main" id="{20FD9111-76CF-95E2-0935-BB009090BEF8}"/>
              </a:ext>
            </a:extLst>
          </p:cNvPr>
          <p:cNvSpPr/>
          <p:nvPr/>
        </p:nvSpPr>
        <p:spPr>
          <a:xfrm>
            <a:off x="1809750" y="4143375"/>
            <a:ext cx="1095375" cy="4000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圖說文字: 向右箭號 9">
            <a:extLst>
              <a:ext uri="{FF2B5EF4-FFF2-40B4-BE49-F238E27FC236}">
                <a16:creationId xmlns:a16="http://schemas.microsoft.com/office/drawing/2014/main" id="{7E501F3A-FA88-5E52-7166-2BC09617BD29}"/>
              </a:ext>
            </a:extLst>
          </p:cNvPr>
          <p:cNvSpPr/>
          <p:nvPr/>
        </p:nvSpPr>
        <p:spPr>
          <a:xfrm>
            <a:off x="1076325" y="3262312"/>
            <a:ext cx="733425" cy="2162175"/>
          </a:xfrm>
          <a:prstGeom prst="right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rgbClr val="C00000"/>
                </a:solidFill>
              </a:rPr>
              <a:t>觀看教學示範影片</a:t>
            </a:r>
          </a:p>
        </p:txBody>
      </p:sp>
    </p:spTree>
    <p:extLst>
      <p:ext uri="{BB962C8B-B14F-4D97-AF65-F5344CB8AC3E}">
        <p14:creationId xmlns:p14="http://schemas.microsoft.com/office/powerpoint/2010/main" val="33862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D72A86A2-0CB4-A51B-0C13-8A6FCD87A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489" b="5216"/>
          <a:stretch/>
        </p:blipFill>
        <p:spPr>
          <a:xfrm>
            <a:off x="895350" y="1303337"/>
            <a:ext cx="7486650" cy="4965700"/>
          </a:xfr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68C527A-046A-B155-4814-1027558F4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45720" rIns="0" bIns="45720" rtlCol="0" anchor="b">
            <a:normAutofit/>
          </a:bodyPr>
          <a:lstStyle/>
          <a:p>
            <a:r>
              <a:rPr lang="en-US" altLang="zh-TW" sz="3200" dirty="0"/>
              <a:t>7-CIRN</a:t>
            </a:r>
            <a:r>
              <a:rPr lang="zh-TW" altLang="en-US" sz="3200" dirty="0"/>
              <a:t>國中小部分領域融入雙語教學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6596027-5352-9F5A-4AC4-6DC599FFFD7D}"/>
              </a:ext>
            </a:extLst>
          </p:cNvPr>
          <p:cNvSpPr txBox="1"/>
          <p:nvPr/>
        </p:nvSpPr>
        <p:spPr>
          <a:xfrm>
            <a:off x="2205038" y="6583918"/>
            <a:ext cx="4733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lang="en-US" altLang="zh-TW" sz="1000" dirty="0"/>
              <a:t>https://cirn.moe.edu.tw/WebFile/index.aspx?sid=1192&amp;mid=14714</a:t>
            </a:r>
            <a:endParaRPr kumimoji="1" lang="zh-TW" altLang="en-US" sz="1000" dirty="0"/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20FD9111-76CF-95E2-0935-BB009090BEF8}"/>
              </a:ext>
            </a:extLst>
          </p:cNvPr>
          <p:cNvSpPr/>
          <p:nvPr/>
        </p:nvSpPr>
        <p:spPr>
          <a:xfrm>
            <a:off x="1809750" y="3786187"/>
            <a:ext cx="1095375" cy="4000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圖說文字: 向右箭號 9">
            <a:extLst>
              <a:ext uri="{FF2B5EF4-FFF2-40B4-BE49-F238E27FC236}">
                <a16:creationId xmlns:a16="http://schemas.microsoft.com/office/drawing/2014/main" id="{7E501F3A-FA88-5E52-7166-2BC09617BD29}"/>
              </a:ext>
            </a:extLst>
          </p:cNvPr>
          <p:cNvSpPr/>
          <p:nvPr/>
        </p:nvSpPr>
        <p:spPr>
          <a:xfrm>
            <a:off x="1076325" y="2544762"/>
            <a:ext cx="733425" cy="3009901"/>
          </a:xfrm>
          <a:prstGeom prst="rightArrowCallou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rgbClr val="C00000"/>
                </a:solidFill>
              </a:rPr>
              <a:t>下載各領域教學示範教案</a:t>
            </a:r>
          </a:p>
        </p:txBody>
      </p:sp>
    </p:spTree>
    <p:extLst>
      <p:ext uri="{BB962C8B-B14F-4D97-AF65-F5344CB8AC3E}">
        <p14:creationId xmlns:p14="http://schemas.microsoft.com/office/powerpoint/2010/main" val="377258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 altLang="zh-TW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1-CIRN </a:t>
            </a:r>
            <a:r>
              <a:rPr lang="zh-TW" altLang="en-US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國民中小學課程與教學資源整合平臺</a:t>
            </a:r>
            <a:r>
              <a:rPr lang="en-US" altLang="zh-TW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~</a:t>
            </a:r>
            <a:r>
              <a:rPr lang="zh-TW" altLang="en-US" sz="3200" dirty="0"/>
              <a:t>閱讀篇</a:t>
            </a:r>
          </a:p>
        </p:txBody>
      </p:sp>
      <p:sp>
        <p:nvSpPr>
          <p:cNvPr id="14" name="內容預留位置 13"/>
          <p:cNvSpPr>
            <a:spLocks noGrp="1"/>
          </p:cNvSpPr>
          <p:nvPr>
            <p:ph idx="1"/>
          </p:nvPr>
        </p:nvSpPr>
        <p:spPr>
          <a:xfrm>
            <a:off x="828675" y="1456014"/>
            <a:ext cx="7486650" cy="4572000"/>
          </a:xfrm>
        </p:spPr>
        <p:txBody>
          <a:bodyPr vert="horz" lIns="0" tIns="45720" rIns="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全國圖書教師輔導網</a:t>
            </a:r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點選「研習講義及教材分享」</a:t>
            </a:r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「教案教材」</a:t>
            </a: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zh-TW" alt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1F1C2B8-1E6D-A37E-80C2-559D5C79228B}"/>
              </a:ext>
            </a:extLst>
          </p:cNvPr>
          <p:cNvSpPr txBox="1"/>
          <p:nvPr/>
        </p:nvSpPr>
        <p:spPr>
          <a:xfrm>
            <a:off x="2103215" y="6611779"/>
            <a:ext cx="49375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kumimoji="1" lang="en" altLang="zh-TW" sz="1000" dirty="0"/>
              <a:t>https://</a:t>
            </a:r>
            <a:r>
              <a:rPr kumimoji="1" lang="en" altLang="zh-TW" sz="1000" dirty="0" err="1"/>
              <a:t>cirn.moe.edu.tw</a:t>
            </a:r>
            <a:r>
              <a:rPr kumimoji="1" lang="en" altLang="zh-TW" sz="1000" dirty="0"/>
              <a:t>/</a:t>
            </a:r>
            <a:r>
              <a:rPr kumimoji="1" lang="en" altLang="zh-TW" sz="1000" dirty="0" err="1"/>
              <a:t>WebContent</a:t>
            </a:r>
            <a:r>
              <a:rPr kumimoji="1" lang="en" altLang="zh-TW" sz="1000" dirty="0"/>
              <a:t>/</a:t>
            </a:r>
            <a:r>
              <a:rPr kumimoji="1" lang="en" altLang="zh-TW" sz="1000" dirty="0" err="1"/>
              <a:t>index.aspx?sid</a:t>
            </a:r>
            <a:r>
              <a:rPr kumimoji="1" lang="en" altLang="zh-TW" sz="1000" dirty="0"/>
              <a:t>=1186&amp;mid=11733</a:t>
            </a:r>
            <a:endParaRPr kumimoji="1" lang="zh-TW" altLang="en-US" sz="1000" dirty="0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B0D579B8-2562-B866-DCBE-4F455DCD2902}"/>
              </a:ext>
            </a:extLst>
          </p:cNvPr>
          <p:cNvGrpSpPr/>
          <p:nvPr/>
        </p:nvGrpSpPr>
        <p:grpSpPr>
          <a:xfrm>
            <a:off x="1343664" y="2518042"/>
            <a:ext cx="6970523" cy="3784787"/>
            <a:chOff x="903104" y="2336353"/>
            <a:chExt cx="6970523" cy="3784787"/>
          </a:xfrm>
          <a:noFill/>
        </p:grpSpPr>
        <p:pic>
          <p:nvPicPr>
            <p:cNvPr id="3" name="圖片 2">
              <a:hlinkClick r:id="rId2"/>
              <a:extLst>
                <a:ext uri="{FF2B5EF4-FFF2-40B4-BE49-F238E27FC236}">
                  <a16:creationId xmlns:a16="http://schemas.microsoft.com/office/drawing/2014/main" id="{4A0DFBEC-01C4-DDFA-F41B-4CADA89CAD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985" b="1332"/>
            <a:stretch/>
          </p:blipFill>
          <p:spPr>
            <a:xfrm>
              <a:off x="903104" y="2336353"/>
              <a:ext cx="4768120" cy="3784787"/>
            </a:xfrm>
            <a:prstGeom prst="rect">
              <a:avLst/>
            </a:prstGeom>
            <a:grpFill/>
          </p:spPr>
        </p:pic>
        <p:sp>
          <p:nvSpPr>
            <p:cNvPr id="4" name="直線圖說文字 2 3">
              <a:hlinkClick r:id="rId4"/>
              <a:extLst>
                <a:ext uri="{FF2B5EF4-FFF2-40B4-BE49-F238E27FC236}">
                  <a16:creationId xmlns:a16="http://schemas.microsoft.com/office/drawing/2014/main" id="{135785D3-7CF4-3060-B005-41617FA41DD4}"/>
                </a:ext>
              </a:extLst>
            </p:cNvPr>
            <p:cNvSpPr/>
            <p:nvPr/>
          </p:nvSpPr>
          <p:spPr>
            <a:xfrm>
              <a:off x="5781344" y="3560325"/>
              <a:ext cx="1760706" cy="466927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08333"/>
                <a:gd name="adj6" fmla="val -66004"/>
              </a:avLst>
            </a:prstGeom>
            <a:grpFill/>
            <a:ln w="5715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TW" altLang="en-US" dirty="0">
                  <a:solidFill>
                    <a:srgbClr val="FF0000"/>
                  </a:solidFill>
                </a:rPr>
                <a:t>教學綱要</a:t>
              </a:r>
            </a:p>
          </p:txBody>
        </p:sp>
        <p:sp>
          <p:nvSpPr>
            <p:cNvPr id="5" name="直線圖說文字 2 4">
              <a:hlinkClick r:id="rId4"/>
              <a:extLst>
                <a:ext uri="{FF2B5EF4-FFF2-40B4-BE49-F238E27FC236}">
                  <a16:creationId xmlns:a16="http://schemas.microsoft.com/office/drawing/2014/main" id="{028E2703-3A0D-B457-3926-C6B54DBD0138}"/>
                </a:ext>
              </a:extLst>
            </p:cNvPr>
            <p:cNvSpPr/>
            <p:nvPr/>
          </p:nvSpPr>
          <p:spPr>
            <a:xfrm>
              <a:off x="6112921" y="4710621"/>
              <a:ext cx="1760706" cy="627433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64099"/>
                <a:gd name="adj6" fmla="val -40038"/>
              </a:avLst>
            </a:prstGeom>
            <a:grpFill/>
            <a:ln w="5715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TW" altLang="en-US" dirty="0">
                  <a:solidFill>
                    <a:srgbClr val="FF0000"/>
                  </a:solidFill>
                </a:rPr>
                <a:t>簡報</a:t>
              </a:r>
              <a:r>
                <a:rPr kumimoji="1" lang="en-US" altLang="zh-TW" dirty="0">
                  <a:solidFill>
                    <a:srgbClr val="FF0000"/>
                  </a:solidFill>
                </a:rPr>
                <a:t>/</a:t>
              </a:r>
              <a:r>
                <a:rPr kumimoji="1" lang="zh-TW" altLang="en-US" dirty="0">
                  <a:solidFill>
                    <a:srgbClr val="FF0000"/>
                  </a:solidFill>
                </a:rPr>
                <a:t>教案</a:t>
              </a:r>
              <a:endParaRPr kumimoji="1" lang="en-US" altLang="zh-TW" dirty="0">
                <a:solidFill>
                  <a:srgbClr val="FF0000"/>
                </a:solidFill>
              </a:endParaRPr>
            </a:p>
            <a:p>
              <a:pPr algn="ctr"/>
              <a:r>
                <a:rPr kumimoji="1" lang="en-US" altLang="zh-TW" dirty="0">
                  <a:solidFill>
                    <a:srgbClr val="FF0000"/>
                  </a:solidFill>
                </a:rPr>
                <a:t>/</a:t>
              </a:r>
              <a:r>
                <a:rPr kumimoji="1" lang="zh-TW" altLang="en-US" dirty="0">
                  <a:solidFill>
                    <a:srgbClr val="FF0000"/>
                  </a:solidFill>
                </a:rPr>
                <a:t>學習單</a:t>
              </a:r>
            </a:p>
          </p:txBody>
        </p: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01A50A04-6B7B-CFF2-F058-DD78389B8AE3}"/>
              </a:ext>
            </a:extLst>
          </p:cNvPr>
          <p:cNvSpPr/>
          <p:nvPr/>
        </p:nvSpPr>
        <p:spPr>
          <a:xfrm>
            <a:off x="1343664" y="3429000"/>
            <a:ext cx="1029191" cy="859971"/>
          </a:xfrm>
          <a:prstGeom prst="rect">
            <a:avLst/>
          </a:prstGeom>
          <a:noFill/>
          <a:ln w="57150" cmpd="sng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138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 altLang="zh-TW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1-CIRN </a:t>
            </a:r>
            <a:r>
              <a:rPr lang="zh-TW" altLang="en-US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國民中小學課程與教學資源整合平臺</a:t>
            </a:r>
            <a:r>
              <a:rPr lang="en-US" altLang="zh-TW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~</a:t>
            </a:r>
            <a:r>
              <a:rPr lang="zh-TW" altLang="en-US" sz="3200" dirty="0"/>
              <a:t>閱讀篇</a:t>
            </a:r>
          </a:p>
        </p:txBody>
      </p:sp>
      <p:sp>
        <p:nvSpPr>
          <p:cNvPr id="14" name="內容預留位置 13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全國圖書教師輔導網資源：國小圖書資訊利用教育教學綱要</a:t>
            </a: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zh-TW" alt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1F1C2B8-1E6D-A37E-80C2-559D5C79228B}"/>
              </a:ext>
            </a:extLst>
          </p:cNvPr>
          <p:cNvSpPr txBox="1"/>
          <p:nvPr/>
        </p:nvSpPr>
        <p:spPr>
          <a:xfrm>
            <a:off x="1985395" y="6611779"/>
            <a:ext cx="51732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kumimoji="1" lang="en" altLang="zh-TW" sz="1000" dirty="0"/>
              <a:t>https://</a:t>
            </a:r>
            <a:r>
              <a:rPr kumimoji="1" lang="en" altLang="zh-TW" sz="1000" dirty="0" err="1"/>
              <a:t>cirn.moe.edu.tw</a:t>
            </a:r>
            <a:r>
              <a:rPr kumimoji="1" lang="en" altLang="zh-TW" sz="1000" dirty="0"/>
              <a:t>/Facet/Home/</a:t>
            </a:r>
            <a:r>
              <a:rPr kumimoji="1" lang="en" altLang="zh-TW" sz="1000" dirty="0" err="1"/>
              <a:t>index.aspx?HtmlName</a:t>
            </a:r>
            <a:r>
              <a:rPr kumimoji="1" lang="en" altLang="zh-TW" sz="1000" dirty="0"/>
              <a:t>=</a:t>
            </a:r>
            <a:r>
              <a:rPr kumimoji="1" lang="en" altLang="zh-TW" sz="1000" dirty="0" err="1"/>
              <a:t>Home&amp;ToUrl</a:t>
            </a:r>
            <a:r>
              <a:rPr kumimoji="1" lang="en" altLang="zh-TW" sz="1000" dirty="0"/>
              <a:t>=</a:t>
            </a:r>
            <a:endParaRPr kumimoji="1" lang="zh-TW" altLang="en-US" sz="1000" dirty="0"/>
          </a:p>
        </p:txBody>
      </p:sp>
      <p:pic>
        <p:nvPicPr>
          <p:cNvPr id="4" name="圖片 3">
            <a:hlinkClick r:id="rId2"/>
            <a:extLst>
              <a:ext uri="{FF2B5EF4-FFF2-40B4-BE49-F238E27FC236}">
                <a16:creationId xmlns:a16="http://schemas.microsoft.com/office/drawing/2014/main" id="{36C83F96-6135-49D8-E4DA-4490416545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7477" y="2657856"/>
            <a:ext cx="6814831" cy="362169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22707" y="3660648"/>
            <a:ext cx="1011936" cy="2511552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綱要構面：圖書館利用、閱讀素養、資訊素養</a:t>
            </a:r>
          </a:p>
        </p:txBody>
      </p:sp>
      <p:cxnSp>
        <p:nvCxnSpPr>
          <p:cNvPr id="10" name="弧形接點 9"/>
          <p:cNvCxnSpPr/>
          <p:nvPr/>
        </p:nvCxnSpPr>
        <p:spPr>
          <a:xfrm rot="10800000" flipV="1">
            <a:off x="828675" y="3051048"/>
            <a:ext cx="838802" cy="512064"/>
          </a:xfrm>
          <a:prstGeom prst="curvedConnector3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250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" altLang="zh-TW" dirty="0"/>
              <a:t>1-CIRN </a:t>
            </a:r>
            <a:r>
              <a:rPr lang="zh-TW" altLang="en-US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國民中小學課程與教學資源整合平臺</a:t>
            </a:r>
            <a:r>
              <a:rPr lang="en-US" altLang="zh-TW" sz="3200" dirty="0"/>
              <a:t>~</a:t>
            </a:r>
            <a:r>
              <a:rPr lang="zh-TW" altLang="en-US" sz="3200" dirty="0"/>
              <a:t>閱讀篇</a:t>
            </a:r>
          </a:p>
        </p:txBody>
      </p:sp>
      <p:sp>
        <p:nvSpPr>
          <p:cNvPr id="14" name="內容預留位置 13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點選「晨讀專區」（身教式閱讀與聊書計畫、</a:t>
            </a:r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MSSR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zh-TW" alt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1F1C2B8-1E6D-A37E-80C2-559D5C79228B}"/>
              </a:ext>
            </a:extLst>
          </p:cNvPr>
          <p:cNvSpPr txBox="1"/>
          <p:nvPr/>
        </p:nvSpPr>
        <p:spPr>
          <a:xfrm>
            <a:off x="2112032" y="6611779"/>
            <a:ext cx="49199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kumimoji="1" lang="en" altLang="zh-TW" sz="1000" dirty="0"/>
              <a:t>https://</a:t>
            </a:r>
            <a:r>
              <a:rPr kumimoji="1" lang="en" altLang="zh-TW" sz="1000" dirty="0" err="1"/>
              <a:t>cirn.moe.edu.tw</a:t>
            </a:r>
            <a:r>
              <a:rPr kumimoji="1" lang="en" altLang="zh-TW" sz="1000" dirty="0"/>
              <a:t>/Facet/Group/</a:t>
            </a:r>
            <a:r>
              <a:rPr kumimoji="1" lang="en" altLang="zh-TW" sz="1000" dirty="0" err="1"/>
              <a:t>index.aspx?HtmlName</a:t>
            </a:r>
            <a:r>
              <a:rPr kumimoji="1" lang="en" altLang="zh-TW" sz="1000" dirty="0"/>
              <a:t>=</a:t>
            </a:r>
            <a:r>
              <a:rPr kumimoji="1" lang="en" altLang="zh-TW" sz="1000" dirty="0" err="1"/>
              <a:t>readindex</a:t>
            </a:r>
            <a:endParaRPr kumimoji="1" lang="zh-TW" altLang="en-US" sz="1000" dirty="0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4F7FA046-4A11-6F05-1285-9B7B065DE551}"/>
              </a:ext>
            </a:extLst>
          </p:cNvPr>
          <p:cNvGrpSpPr/>
          <p:nvPr/>
        </p:nvGrpSpPr>
        <p:grpSpPr>
          <a:xfrm>
            <a:off x="1739718" y="2645986"/>
            <a:ext cx="5967368" cy="3819370"/>
            <a:chOff x="1739718" y="2645986"/>
            <a:chExt cx="5967368" cy="3819370"/>
          </a:xfrm>
        </p:grpSpPr>
        <p:pic>
          <p:nvPicPr>
            <p:cNvPr id="5" name="圖片 4">
              <a:hlinkClick r:id="rId2"/>
              <a:extLst>
                <a:ext uri="{FF2B5EF4-FFF2-40B4-BE49-F238E27FC236}">
                  <a16:creationId xmlns:a16="http://schemas.microsoft.com/office/drawing/2014/main" id="{F6A39F87-2985-523C-2011-E22C3F114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39718" y="2645986"/>
              <a:ext cx="5967368" cy="3819370"/>
            </a:xfrm>
            <a:prstGeom prst="rect">
              <a:avLst/>
            </a:prstGeom>
          </p:spPr>
        </p:pic>
        <p:sp>
          <p:nvSpPr>
            <p:cNvPr id="6" name="六邊形 5">
              <a:extLst>
                <a:ext uri="{FF2B5EF4-FFF2-40B4-BE49-F238E27FC236}">
                  <a16:creationId xmlns:a16="http://schemas.microsoft.com/office/drawing/2014/main" id="{FD558E33-9CA4-2C9D-B3D5-3B0422A7A9B3}"/>
                </a:ext>
              </a:extLst>
            </p:cNvPr>
            <p:cNvSpPr/>
            <p:nvPr/>
          </p:nvSpPr>
          <p:spPr>
            <a:xfrm>
              <a:off x="4451454" y="4907305"/>
              <a:ext cx="1149246" cy="940982"/>
            </a:xfrm>
            <a:prstGeom prst="hexagon">
              <a:avLst/>
            </a:prstGeom>
            <a:noFill/>
            <a:ln w="57150" cmpd="sng">
              <a:solidFill>
                <a:srgbClr val="00B0F0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2636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" altLang="zh-TW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1-CIRN </a:t>
            </a:r>
            <a:r>
              <a:rPr lang="zh-TW" altLang="en-US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國民中小學課程與教學資源整合平臺</a:t>
            </a:r>
            <a:r>
              <a:rPr lang="en-US" altLang="zh-TW" sz="3200" dirty="0"/>
              <a:t>~</a:t>
            </a:r>
            <a:r>
              <a:rPr lang="zh-TW" altLang="en-US" sz="3200" dirty="0"/>
              <a:t>閱讀篇</a:t>
            </a:r>
          </a:p>
        </p:txBody>
      </p:sp>
      <p:sp>
        <p:nvSpPr>
          <p:cNvPr id="14" name="內容預留位置 13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晨讀專區</a:t>
            </a: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zh-TW" alt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1F1C2B8-1E6D-A37E-80C2-559D5C79228B}"/>
              </a:ext>
            </a:extLst>
          </p:cNvPr>
          <p:cNvSpPr txBox="1"/>
          <p:nvPr/>
        </p:nvSpPr>
        <p:spPr>
          <a:xfrm>
            <a:off x="3900791" y="6535579"/>
            <a:ext cx="37705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000" dirty="0"/>
              <a:t>資料取自</a:t>
            </a:r>
            <a:r>
              <a:rPr kumimoji="1" lang="en" altLang="zh-TW" sz="1000" dirty="0"/>
              <a:t>https://</a:t>
            </a:r>
            <a:r>
              <a:rPr kumimoji="1" lang="en" altLang="zh-TW" sz="1000" dirty="0" err="1"/>
              <a:t>cirn.moe.edu.tw</a:t>
            </a:r>
            <a:r>
              <a:rPr kumimoji="1" lang="en" altLang="zh-TW" sz="1000" dirty="0"/>
              <a:t>/Morning/</a:t>
            </a:r>
            <a:r>
              <a:rPr kumimoji="1" lang="en" altLang="zh-TW" sz="1000" dirty="0" err="1"/>
              <a:t>index.aspx?sid</a:t>
            </a:r>
            <a:r>
              <a:rPr kumimoji="1" lang="en" altLang="zh-TW" sz="1000" dirty="0"/>
              <a:t>=12</a:t>
            </a:r>
            <a:endParaRPr kumimoji="1" lang="zh-TW" altLang="en-US" sz="1000" dirty="0"/>
          </a:p>
        </p:txBody>
      </p:sp>
      <p:pic>
        <p:nvPicPr>
          <p:cNvPr id="3" name="圖片 2">
            <a:hlinkClick r:id="rId2"/>
            <a:extLst>
              <a:ext uri="{FF2B5EF4-FFF2-40B4-BE49-F238E27FC236}">
                <a16:creationId xmlns:a16="http://schemas.microsoft.com/office/drawing/2014/main" id="{4A0DFBEC-01C4-DDFA-F41B-4CADA89CAD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"/>
          <a:stretch/>
        </p:blipFill>
        <p:spPr>
          <a:xfrm>
            <a:off x="1478270" y="2256447"/>
            <a:ext cx="6187460" cy="381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0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學術文獻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11640_TF03431380_TF03431380.potx" id="{923505AA-91E3-4B57-AABA-AC8EA251786D}" vid="{5F9510E3-AB57-464A-AC9C-E4DC9C0F0949}"/>
    </a:ext>
  </a:extLst>
</a:theme>
</file>

<file path=ppt/theme/theme2.xml><?xml version="1.0" encoding="utf-8"?>
<a:theme xmlns:a="http://schemas.openxmlformats.org/drawingml/2006/main" name="Office 佈景主題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855024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2012-08-31T08:50:00+00:00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1616423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TP103431361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8C8B9CA-0273-4370-889A-FC05DA5C2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CDDBB83-77C1-4099-A0AA-289882E745E2}">
  <ds:schemaRefs>
    <ds:schemaRef ds:uri="http://www.w3.org/XML/1998/namespace"/>
    <ds:schemaRef ds:uri="4873beb7-5857-4685-be1f-d57550cc96cc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tf03431380</Template>
  <TotalTime>0</TotalTime>
  <Words>1975</Words>
  <Application>Microsoft Macintosh PowerPoint</Application>
  <PresentationFormat>如螢幕大小 (4:3)</PresentationFormat>
  <Paragraphs>222</Paragraphs>
  <Slides>55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55</vt:i4>
      </vt:variant>
    </vt:vector>
  </HeadingPairs>
  <TitlesOfParts>
    <vt:vector size="63" baseType="lpstr">
      <vt:lpstr>Microsoft JhengHei</vt:lpstr>
      <vt:lpstr>Microsoft JhengHei</vt:lpstr>
      <vt:lpstr>標楷體</vt:lpstr>
      <vt:lpstr>Microsoft JhengHei UI</vt:lpstr>
      <vt:lpstr>Calibri</vt:lpstr>
      <vt:lpstr>Euphemia</vt:lpstr>
      <vt:lpstr>Wingdings</vt:lpstr>
      <vt:lpstr>學術文獻 16x9</vt:lpstr>
      <vt:lpstr>閱讀教育推動 網站資源</vt:lpstr>
      <vt:lpstr>1-CIRN 國民中小學課程與教學資源整合平臺</vt:lpstr>
      <vt:lpstr>1-CIRN 國民中小學課程與教學資源整合平臺~閱讀篇</vt:lpstr>
      <vt:lpstr>1-CIRN 國民中小學課程與教學資源整合平臺~閱讀篇</vt:lpstr>
      <vt:lpstr>1-CIRN 國民中小學課程與教學資源整合平臺~閱讀篇</vt:lpstr>
      <vt:lpstr>1-CIRN 國民中小學課程與教學資源整合平臺~閱讀篇</vt:lpstr>
      <vt:lpstr>1-CIRN 國民中小學課程與教學資源整合平臺~閱讀篇</vt:lpstr>
      <vt:lpstr>1-CIRN 國民中小學課程與教學資源整合平臺~閱讀篇</vt:lpstr>
      <vt:lpstr>1-CIRN 國民中小學課程與教學資源整合平臺~閱讀篇</vt:lpstr>
      <vt:lpstr>1-CIRN 國民中小學課程與教學資源整合平臺~閱讀篇</vt:lpstr>
      <vt:lpstr>1-CIRN 國民中小學課程與教學資源整合平臺~閱讀篇</vt:lpstr>
      <vt:lpstr>1-CIRN 國民中小學課程與教學資源整合平臺~閱讀篇</vt:lpstr>
      <vt:lpstr>1-CIRN 國民中小學課程與教學資源整合平臺~閱讀篇</vt:lpstr>
      <vt:lpstr>1-CIRN 國民中小學課程與教學資源整合平臺~閱讀篇</vt:lpstr>
      <vt:lpstr>1-CIRN 國民中小學課程與教學資源整合平臺~閱讀篇</vt:lpstr>
      <vt:lpstr>1-CIRN 國民中小學課程與教學資源整合平臺~閱讀篇</vt:lpstr>
      <vt:lpstr>1-CIRN 國民中小學課程與教學資源整合平臺~閱讀篇</vt:lpstr>
      <vt:lpstr>1-CIRN 國民中小學課程與教學資源整合平臺~閱讀篇</vt:lpstr>
      <vt:lpstr>1-CIRN 國民中小學課程與教學資源整合平臺~閱讀篇</vt:lpstr>
      <vt:lpstr>2-數位讀寫網</vt:lpstr>
      <vt:lpstr>2-數位讀寫網</vt:lpstr>
      <vt:lpstr>2-數位讀寫網</vt:lpstr>
      <vt:lpstr>2-數位讀寫網</vt:lpstr>
      <vt:lpstr>3-國語日報多文本讀報學習單</vt:lpstr>
      <vt:lpstr>4- 英語閱讀線上繪本 epic!</vt:lpstr>
      <vt:lpstr>4- 英語閱讀線上繪本 epic!</vt:lpstr>
      <vt:lpstr>4- 英語閱讀線上繪本 epic!</vt:lpstr>
      <vt:lpstr>PowerPoint 簡報</vt:lpstr>
      <vt:lpstr>PowerPoint 簡報</vt:lpstr>
      <vt:lpstr>PowerPoint 簡報</vt:lpstr>
      <vt:lpstr>4- 英語閱讀線上繪本 epic!- 學生操作方式</vt:lpstr>
      <vt:lpstr>4- 英語閱讀線上繪本 epic!- 學生操作方式</vt:lpstr>
      <vt:lpstr>4- 英語閱讀線上繪本 epic!- 學生操作方式</vt:lpstr>
      <vt:lpstr>4- 英語閱讀線上繪本 epic!- 學生操作方式</vt:lpstr>
      <vt:lpstr>4- 英語閱讀線上繪本 epic!- 學生操作方式</vt:lpstr>
      <vt:lpstr>4- 英語閱讀線上繪本 epic!- 學生操作方式</vt:lpstr>
      <vt:lpstr>4- 英語閱讀線上繪本 epic!- 學生操作方式</vt:lpstr>
      <vt:lpstr>4- 英語閱讀線上繪本 epic!- 學生操作方式</vt:lpstr>
      <vt:lpstr>4- 英語閱讀線上繪本 epic!- 學生操作方式</vt:lpstr>
      <vt:lpstr>5- TPT 教師英文資源網站 </vt:lpstr>
      <vt:lpstr>5- TPT 教師英文資源網站</vt:lpstr>
      <vt:lpstr>5- TPT 教師英文資源網站</vt:lpstr>
      <vt:lpstr>5- TPT 教師英文資源網站</vt:lpstr>
      <vt:lpstr>5- TPT 教師英文資源網站</vt:lpstr>
      <vt:lpstr>6- Cool English </vt:lpstr>
      <vt:lpstr>PowerPoint 簡報</vt:lpstr>
      <vt:lpstr>6- Cool English </vt:lpstr>
      <vt:lpstr>6- Cool English </vt:lpstr>
      <vt:lpstr>6- Cool English </vt:lpstr>
      <vt:lpstr>6- Cool English </vt:lpstr>
      <vt:lpstr>6- Cool English </vt:lpstr>
      <vt:lpstr>7-CIRN國中小部分領域融入雙語教學</vt:lpstr>
      <vt:lpstr>7-CIRN國中小部分領域融入雙語教學</vt:lpstr>
      <vt:lpstr>7-CIRN國中小部分領域融入雙語教學</vt:lpstr>
      <vt:lpstr>7-CIRN國中小部分領域融入雙語教學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cp:lastPrinted>2023-03-05T22:39:04Z</cp:lastPrinted>
  <dcterms:created xsi:type="dcterms:W3CDTF">2017-11-13T23:37:22Z</dcterms:created>
  <dcterms:modified xsi:type="dcterms:W3CDTF">2023-03-07T12:56:33Z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